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3"/>
  </p:sldMasterIdLst>
  <p:notesMasterIdLst>
    <p:notesMasterId r:id="rId25"/>
  </p:notesMasterIdLst>
  <p:sldIdLst>
    <p:sldId id="256" r:id="rId4"/>
    <p:sldId id="289" r:id="rId5"/>
    <p:sldId id="267" r:id="rId6"/>
    <p:sldId id="270" r:id="rId7"/>
    <p:sldId id="269" r:id="rId8"/>
    <p:sldId id="271" r:id="rId9"/>
    <p:sldId id="277" r:id="rId10"/>
    <p:sldId id="268" r:id="rId11"/>
    <p:sldId id="272" r:id="rId12"/>
    <p:sldId id="282" r:id="rId13"/>
    <p:sldId id="287" r:id="rId14"/>
    <p:sldId id="276" r:id="rId15"/>
    <p:sldId id="275" r:id="rId16"/>
    <p:sldId id="284" r:id="rId17"/>
    <p:sldId id="273" r:id="rId18"/>
    <p:sldId id="279" r:id="rId19"/>
    <p:sldId id="283" r:id="rId20"/>
    <p:sldId id="285" r:id="rId21"/>
    <p:sldId id="274" r:id="rId22"/>
    <p:sldId id="286" r:id="rId23"/>
    <p:sldId id="265" r:id="rId24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338" autoAdjust="0"/>
  </p:normalViewPr>
  <p:slideViewPr>
    <p:cSldViewPr snapToGrid="0">
      <p:cViewPr varScale="1">
        <p:scale>
          <a:sx n="46" d="100"/>
          <a:sy n="46" d="100"/>
        </p:scale>
        <p:origin x="58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CD1AF62-A79D-05E5-86AE-A154301D23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D9F672D-C774-1383-046E-75C389414EB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6C72794-43B5-42B6-B659-423317C72B60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20DF315A-006D-658E-533A-0275D7F183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078B0E64-3759-0B0B-3956-505A05F80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E0D789-4EFD-92A4-8584-87EF5D4C5B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047C53-FE79-0BD4-897E-61371D600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8038F8A-A6C7-4E42-9D1A-0491BC8874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>
            <a:extLst>
              <a:ext uri="{FF2B5EF4-FFF2-40B4-BE49-F238E27FC236}">
                <a16:creationId xmlns:a16="http://schemas.microsoft.com/office/drawing/2014/main" id="{5BCBACFA-5734-3B96-3764-CF159FF599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>
            <a:extLst>
              <a:ext uri="{FF2B5EF4-FFF2-40B4-BE49-F238E27FC236}">
                <a16:creationId xmlns:a16="http://schemas.microsoft.com/office/drawing/2014/main" id="{8E10AD3A-9F7B-AAA5-4867-8748AF345A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/>
              <a:t>★今日のめあて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ja-JP" altLang="en-US"/>
              <a:t>「知っている銀行の名前はありますか？」など、身近な銀行について興味をもたせ、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ja-JP" altLang="en-US"/>
              <a:t>みなさんと銀行のかかわりについて、今日は学習していくことを伝える。</a:t>
            </a:r>
          </a:p>
        </p:txBody>
      </p:sp>
      <p:sp>
        <p:nvSpPr>
          <p:cNvPr id="10244" name="スライド番号プレースホルダー 3">
            <a:extLst>
              <a:ext uri="{FF2B5EF4-FFF2-40B4-BE49-F238E27FC236}">
                <a16:creationId xmlns:a16="http://schemas.microsoft.com/office/drawing/2014/main" id="{D89DB600-AB0D-3868-2C57-10CA6DD71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CB1F62-F6A3-4B6E-A7DA-43C83DED834D}" type="slidenum">
              <a:rPr lang="ja-JP" altLang="en-US"/>
              <a:pPr>
                <a:spcBef>
                  <a:spcPct val="0"/>
                </a:spcBef>
              </a:pPr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ー 1">
            <a:extLst>
              <a:ext uri="{FF2B5EF4-FFF2-40B4-BE49-F238E27FC236}">
                <a16:creationId xmlns:a16="http://schemas.microsoft.com/office/drawing/2014/main" id="{54FCB419-05C8-F272-213D-74D6F705CB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ノート プレースホルダー 2">
            <a:extLst>
              <a:ext uri="{FF2B5EF4-FFF2-40B4-BE49-F238E27FC236}">
                <a16:creationId xmlns:a16="http://schemas.microsoft.com/office/drawing/2014/main" id="{1FEC541D-7D29-0034-2E1D-9EF9FC7B1B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/>
              <a:t>★どのような目的で貸出を利用しているのか考える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/>
              <a:t>★貸出するお金は　預金から調達していることを伝える（アニメーション）</a:t>
            </a:r>
            <a:endParaRPr lang="en-US" altLang="ja-JP"/>
          </a:p>
        </p:txBody>
      </p:sp>
      <p:sp>
        <p:nvSpPr>
          <p:cNvPr id="28676" name="スライド番号プレースホルダー 3">
            <a:extLst>
              <a:ext uri="{FF2B5EF4-FFF2-40B4-BE49-F238E27FC236}">
                <a16:creationId xmlns:a16="http://schemas.microsoft.com/office/drawing/2014/main" id="{1ED3AA18-AFB4-8615-B87C-36BB4C049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C0F0D0-0E15-4B41-8654-0AF828E21B2D}" type="slidenum">
              <a:rPr lang="ja-JP" altLang="en-US"/>
              <a:pPr>
                <a:spcBef>
                  <a:spcPct val="0"/>
                </a:spcBef>
              </a:pPr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>
            <a:extLst>
              <a:ext uri="{FF2B5EF4-FFF2-40B4-BE49-F238E27FC236}">
                <a16:creationId xmlns:a16="http://schemas.microsoft.com/office/drawing/2014/main" id="{6D7B9937-A569-DE84-25DE-908F9813F2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ー 2">
            <a:extLst>
              <a:ext uri="{FF2B5EF4-FFF2-40B4-BE49-F238E27FC236}">
                <a16:creationId xmlns:a16="http://schemas.microsoft.com/office/drawing/2014/main" id="{31A56A8D-CDFC-B2B8-6443-07DC703CF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/>
              <a:t>★金融のしくみをまとめる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ja-JP" altLang="en-US"/>
              <a:t>★銀行の役割について伝える</a:t>
            </a:r>
          </a:p>
        </p:txBody>
      </p:sp>
      <p:sp>
        <p:nvSpPr>
          <p:cNvPr id="30724" name="スライド番号プレースホルダー 3">
            <a:extLst>
              <a:ext uri="{FF2B5EF4-FFF2-40B4-BE49-F238E27FC236}">
                <a16:creationId xmlns:a16="http://schemas.microsoft.com/office/drawing/2014/main" id="{CCFB51CE-0670-0C69-E0FF-7F0D5CACA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A4E3B03-EB89-455D-90DF-D108EEB83CAC}" type="slidenum">
              <a:rPr lang="ja-JP" altLang="en-US"/>
              <a:pPr>
                <a:spcBef>
                  <a:spcPct val="0"/>
                </a:spcBef>
              </a:pPr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ー 1">
            <a:extLst>
              <a:ext uri="{FF2B5EF4-FFF2-40B4-BE49-F238E27FC236}">
                <a16:creationId xmlns:a16="http://schemas.microsoft.com/office/drawing/2014/main" id="{377CD2E5-BB76-A990-A1E4-B31375678E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ノート プレースホルダー 2">
            <a:extLst>
              <a:ext uri="{FF2B5EF4-FFF2-40B4-BE49-F238E27FC236}">
                <a16:creationId xmlns:a16="http://schemas.microsoft.com/office/drawing/2014/main" id="{461B7F56-D293-8D22-770C-2B0A853D15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32772" name="スライド番号プレースホルダー 3">
            <a:extLst>
              <a:ext uri="{FF2B5EF4-FFF2-40B4-BE49-F238E27FC236}">
                <a16:creationId xmlns:a16="http://schemas.microsoft.com/office/drawing/2014/main" id="{9B37A843-0C97-BB94-5568-16DFAB089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F73495-A157-468D-A4C6-727480DC12A0}" type="slidenum">
              <a:rPr lang="ja-JP" altLang="en-US"/>
              <a:pPr>
                <a:spcBef>
                  <a:spcPct val="0"/>
                </a:spcBef>
              </a:pPr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ー 1">
            <a:extLst>
              <a:ext uri="{FF2B5EF4-FFF2-40B4-BE49-F238E27FC236}">
                <a16:creationId xmlns:a16="http://schemas.microsoft.com/office/drawing/2014/main" id="{270FA60A-EE52-7A04-0954-A81E05AB51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ノート プレースホルダー 2">
            <a:extLst>
              <a:ext uri="{FF2B5EF4-FFF2-40B4-BE49-F238E27FC236}">
                <a16:creationId xmlns:a16="http://schemas.microsoft.com/office/drawing/2014/main" id="{F3F3DDB7-15D6-931D-ABBC-4963A4D390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/>
              <a:t>★銀行の利益に注目させ、ワークの設定を説明する</a:t>
            </a:r>
          </a:p>
        </p:txBody>
      </p:sp>
      <p:sp>
        <p:nvSpPr>
          <p:cNvPr id="34820" name="スライド番号プレースホルダー 3">
            <a:extLst>
              <a:ext uri="{FF2B5EF4-FFF2-40B4-BE49-F238E27FC236}">
                <a16:creationId xmlns:a16="http://schemas.microsoft.com/office/drawing/2014/main" id="{EDEA52BE-9943-1E82-F279-1A3B16399F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85FF89-D2C0-418A-BC7B-761F46A9945E}" type="slidenum">
              <a:rPr lang="ja-JP" altLang="en-US"/>
              <a:pPr>
                <a:spcBef>
                  <a:spcPct val="0"/>
                </a:spcBef>
              </a:pPr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>
            <a:extLst>
              <a:ext uri="{FF2B5EF4-FFF2-40B4-BE49-F238E27FC236}">
                <a16:creationId xmlns:a16="http://schemas.microsoft.com/office/drawing/2014/main" id="{02A6D17C-5A59-0DC9-86D9-77867F2FD6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ノート プレースホルダー 2">
            <a:extLst>
              <a:ext uri="{FF2B5EF4-FFF2-40B4-BE49-F238E27FC236}">
                <a16:creationId xmlns:a16="http://schemas.microsoft.com/office/drawing/2014/main" id="{5949265B-F842-0D9E-9909-992798933B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/>
              <a:t>★ワークの解説</a:t>
            </a:r>
          </a:p>
        </p:txBody>
      </p:sp>
      <p:sp>
        <p:nvSpPr>
          <p:cNvPr id="36868" name="スライド番号プレースホルダー 3">
            <a:extLst>
              <a:ext uri="{FF2B5EF4-FFF2-40B4-BE49-F238E27FC236}">
                <a16:creationId xmlns:a16="http://schemas.microsoft.com/office/drawing/2014/main" id="{04434B6E-ABD4-783A-82E2-3D88C5408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8E295D-C03E-466B-BF56-1B7625947E33}" type="slidenum">
              <a:rPr lang="ja-JP" altLang="en-US"/>
              <a:pPr>
                <a:spcBef>
                  <a:spcPct val="0"/>
                </a:spcBef>
              </a:pPr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ー 1">
            <a:extLst>
              <a:ext uri="{FF2B5EF4-FFF2-40B4-BE49-F238E27FC236}">
                <a16:creationId xmlns:a16="http://schemas.microsoft.com/office/drawing/2014/main" id="{DE6052E3-1CC7-254E-3E55-5EF55BA76C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ノート プレースホルダー 2">
            <a:extLst>
              <a:ext uri="{FF2B5EF4-FFF2-40B4-BE49-F238E27FC236}">
                <a16:creationId xmlns:a16="http://schemas.microsoft.com/office/drawing/2014/main" id="{D9D1596E-7141-CB4D-DDC0-27B8400AC8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38916" name="スライド番号プレースホルダー 3">
            <a:extLst>
              <a:ext uri="{FF2B5EF4-FFF2-40B4-BE49-F238E27FC236}">
                <a16:creationId xmlns:a16="http://schemas.microsoft.com/office/drawing/2014/main" id="{D06B8F4D-78FA-46B5-98CA-D517A17DBA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6BD297-8045-4CE6-8DF1-E9554F6CC759}" type="slidenum">
              <a:rPr lang="ja-JP" altLang="en-US"/>
              <a:pPr>
                <a:spcBef>
                  <a:spcPct val="0"/>
                </a:spcBef>
              </a:pPr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ー 1">
            <a:extLst>
              <a:ext uri="{FF2B5EF4-FFF2-40B4-BE49-F238E27FC236}">
                <a16:creationId xmlns:a16="http://schemas.microsoft.com/office/drawing/2014/main" id="{8549BC9C-3672-632A-BCAC-7595CC193D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ノート プレースホルダー 2">
            <a:extLst>
              <a:ext uri="{FF2B5EF4-FFF2-40B4-BE49-F238E27FC236}">
                <a16:creationId xmlns:a16="http://schemas.microsoft.com/office/drawing/2014/main" id="{311A8AB6-B288-7879-0665-65E508E2B0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/>
              <a:t>★資金が不足した場合は日本銀行から借りる（日本銀行の役割に触れる）</a:t>
            </a:r>
          </a:p>
        </p:txBody>
      </p:sp>
      <p:sp>
        <p:nvSpPr>
          <p:cNvPr id="40964" name="スライド番号プレースホルダー 3">
            <a:extLst>
              <a:ext uri="{FF2B5EF4-FFF2-40B4-BE49-F238E27FC236}">
                <a16:creationId xmlns:a16="http://schemas.microsoft.com/office/drawing/2014/main" id="{E1298940-1F3B-032E-644E-05BE0D921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2646907-476C-4DB8-841F-F6D70D3961EE}" type="slidenum">
              <a:rPr lang="ja-JP" altLang="en-US"/>
              <a:pPr>
                <a:spcBef>
                  <a:spcPct val="0"/>
                </a:spcBef>
              </a:pPr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ー 1">
            <a:extLst>
              <a:ext uri="{FF2B5EF4-FFF2-40B4-BE49-F238E27FC236}">
                <a16:creationId xmlns:a16="http://schemas.microsoft.com/office/drawing/2014/main" id="{061A410D-C2DF-60F0-F598-2F023EE25F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ノート プレースホルダー 2">
            <a:extLst>
              <a:ext uri="{FF2B5EF4-FFF2-40B4-BE49-F238E27FC236}">
                <a16:creationId xmlns:a16="http://schemas.microsoft.com/office/drawing/2014/main" id="{F70483B4-362D-1083-3090-BE0262AFB6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/>
              <a:t>★日本銀行の役割を説明する</a:t>
            </a:r>
          </a:p>
        </p:txBody>
      </p:sp>
      <p:sp>
        <p:nvSpPr>
          <p:cNvPr id="43012" name="スライド番号プレースホルダー 3">
            <a:extLst>
              <a:ext uri="{FF2B5EF4-FFF2-40B4-BE49-F238E27FC236}">
                <a16:creationId xmlns:a16="http://schemas.microsoft.com/office/drawing/2014/main" id="{EE868521-C2DC-3ABC-4C89-A1EC85A4C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22D7C1-E962-47E0-B971-72E657DB39FE}" type="slidenum">
              <a:rPr lang="ja-JP" altLang="en-US"/>
              <a:pPr>
                <a:spcBef>
                  <a:spcPct val="0"/>
                </a:spcBef>
              </a:pPr>
              <a:t>18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>
            <a:extLst>
              <a:ext uri="{FF2B5EF4-FFF2-40B4-BE49-F238E27FC236}">
                <a16:creationId xmlns:a16="http://schemas.microsoft.com/office/drawing/2014/main" id="{699C09D4-093E-6645-961D-8D22BD6F9F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ノート プレースホルダー 2">
            <a:extLst>
              <a:ext uri="{FF2B5EF4-FFF2-40B4-BE49-F238E27FC236}">
                <a16:creationId xmlns:a16="http://schemas.microsoft.com/office/drawing/2014/main" id="{A4EF7829-C27A-9C22-F4A8-DF81E27E5E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/>
              <a:t>★銀行の役割をまとめ、具体的に貸出がどのようなことにつかわれているか、あらためて想起させる</a:t>
            </a:r>
          </a:p>
        </p:txBody>
      </p:sp>
      <p:sp>
        <p:nvSpPr>
          <p:cNvPr id="46084" name="スライド番号プレースホルダー 3">
            <a:extLst>
              <a:ext uri="{FF2B5EF4-FFF2-40B4-BE49-F238E27FC236}">
                <a16:creationId xmlns:a16="http://schemas.microsoft.com/office/drawing/2014/main" id="{ECA11EF8-18C3-79C3-A787-91CABF5C0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AA0C24-B13F-417D-B191-0B05F9AFF336}" type="slidenum">
              <a:rPr lang="ja-JP" altLang="en-US"/>
              <a:pPr>
                <a:spcBef>
                  <a:spcPct val="0"/>
                </a:spcBef>
              </a:pPr>
              <a:t>20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ー 1">
            <a:extLst>
              <a:ext uri="{FF2B5EF4-FFF2-40B4-BE49-F238E27FC236}">
                <a16:creationId xmlns:a16="http://schemas.microsoft.com/office/drawing/2014/main" id="{DE6545E5-ECA9-C58A-EACC-FCB6BA17F1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ノート プレースホルダー 2">
            <a:extLst>
              <a:ext uri="{FF2B5EF4-FFF2-40B4-BE49-F238E27FC236}">
                <a16:creationId xmlns:a16="http://schemas.microsoft.com/office/drawing/2014/main" id="{8359E702-5F3C-9B54-2FF1-F5DD433E40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/>
              <a:t>★資金仲介機能についてふれる</a:t>
            </a:r>
          </a:p>
        </p:txBody>
      </p:sp>
      <p:sp>
        <p:nvSpPr>
          <p:cNvPr id="48132" name="スライド番号プレースホルダー 3">
            <a:extLst>
              <a:ext uri="{FF2B5EF4-FFF2-40B4-BE49-F238E27FC236}">
                <a16:creationId xmlns:a16="http://schemas.microsoft.com/office/drawing/2014/main" id="{A5CC538A-DD37-C666-724C-3275219DC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91B645-2D7B-4ABB-A66E-25CB2BF002AD}" type="slidenum">
              <a:rPr lang="ja-JP" altLang="en-US"/>
              <a:pPr>
                <a:spcBef>
                  <a:spcPct val="0"/>
                </a:spcBef>
              </a:pPr>
              <a:t>21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ー 1">
            <a:extLst>
              <a:ext uri="{FF2B5EF4-FFF2-40B4-BE49-F238E27FC236}">
                <a16:creationId xmlns:a16="http://schemas.microsoft.com/office/drawing/2014/main" id="{E84DF973-37D3-489A-D1B1-700A94DFD8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ノート プレースホルダー 2">
            <a:extLst>
              <a:ext uri="{FF2B5EF4-FFF2-40B4-BE49-F238E27FC236}">
                <a16:creationId xmlns:a16="http://schemas.microsoft.com/office/drawing/2014/main" id="{0D289995-56D0-5B29-1473-4B81110EDC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/>
              <a:t>★お金の使い方、使い道について興味をもたせる</a:t>
            </a:r>
          </a:p>
        </p:txBody>
      </p:sp>
      <p:sp>
        <p:nvSpPr>
          <p:cNvPr id="12292" name="スライド番号プレースホルダー 3">
            <a:extLst>
              <a:ext uri="{FF2B5EF4-FFF2-40B4-BE49-F238E27FC236}">
                <a16:creationId xmlns:a16="http://schemas.microsoft.com/office/drawing/2014/main" id="{6C901512-EE49-63D0-EA8C-0205D0389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E22FD54-958F-4043-9C1B-8C1B0B2F97AD}" type="slidenum">
              <a:rPr lang="ja-JP" altLang="en-US"/>
              <a:pPr>
                <a:spcBef>
                  <a:spcPct val="0"/>
                </a:spcBef>
              </a:pPr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ー 1">
            <a:extLst>
              <a:ext uri="{FF2B5EF4-FFF2-40B4-BE49-F238E27FC236}">
                <a16:creationId xmlns:a16="http://schemas.microsoft.com/office/drawing/2014/main" id="{51B2C8FB-26DE-14F6-930A-FE342B2E73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ノート プレースホルダー 2">
            <a:extLst>
              <a:ext uri="{FF2B5EF4-FFF2-40B4-BE49-F238E27FC236}">
                <a16:creationId xmlns:a16="http://schemas.microsoft.com/office/drawing/2014/main" id="{FAEA50E2-A14E-1BD1-BBD7-D2BE7ABF15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/>
              <a:t>★導入をうけ、銀行とのかかわりを考えるきっかけを与える</a:t>
            </a:r>
          </a:p>
        </p:txBody>
      </p:sp>
      <p:sp>
        <p:nvSpPr>
          <p:cNvPr id="14340" name="スライド番号プレースホルダー 3">
            <a:extLst>
              <a:ext uri="{FF2B5EF4-FFF2-40B4-BE49-F238E27FC236}">
                <a16:creationId xmlns:a16="http://schemas.microsoft.com/office/drawing/2014/main" id="{0088807B-0C13-D584-10A8-C37A76ADC3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763912-7E70-4372-8B78-6A0964519E45}" type="slidenum">
              <a:rPr lang="ja-JP" altLang="en-US"/>
              <a:pPr>
                <a:spcBef>
                  <a:spcPct val="0"/>
                </a:spcBef>
              </a:pPr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ー 1">
            <a:extLst>
              <a:ext uri="{FF2B5EF4-FFF2-40B4-BE49-F238E27FC236}">
                <a16:creationId xmlns:a16="http://schemas.microsoft.com/office/drawing/2014/main" id="{65D9FD7B-0A1D-B09C-C0A1-8C14E9B05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ー 2">
            <a:extLst>
              <a:ext uri="{FF2B5EF4-FFF2-40B4-BE49-F238E27FC236}">
                <a16:creationId xmlns:a16="http://schemas.microsoft.com/office/drawing/2014/main" id="{B5571A59-E062-8B27-AD26-359DFCA128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/>
              <a:t>★銀行利用の有無、どのように利用したか考えさせ、具体的に自身の銀行のかかわりについて考えさせ、ワークにつなげる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ja-JP" altLang="en-US"/>
              <a:t>「銀行を使ったことがありますか」「銀行で何をしましたか」「銀行は何をしているところだと思いますか」などと追加で発問しても良い</a:t>
            </a:r>
          </a:p>
        </p:txBody>
      </p:sp>
      <p:sp>
        <p:nvSpPr>
          <p:cNvPr id="16388" name="スライド番号プレースホルダー 3">
            <a:extLst>
              <a:ext uri="{FF2B5EF4-FFF2-40B4-BE49-F238E27FC236}">
                <a16:creationId xmlns:a16="http://schemas.microsoft.com/office/drawing/2014/main" id="{EC6E9D7C-CE51-7420-70ED-0DE458A29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3E30C8-18CC-459B-9803-FD06CC29055F}" type="slidenum">
              <a:rPr lang="ja-JP" altLang="en-US"/>
              <a:pPr>
                <a:spcBef>
                  <a:spcPct val="0"/>
                </a:spcBef>
              </a:pPr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ー 1">
            <a:extLst>
              <a:ext uri="{FF2B5EF4-FFF2-40B4-BE49-F238E27FC236}">
                <a16:creationId xmlns:a16="http://schemas.microsoft.com/office/drawing/2014/main" id="{65B5DDB8-60C4-B619-DE6D-772EFE7D3B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ー 2">
            <a:extLst>
              <a:ext uri="{FF2B5EF4-FFF2-40B4-BE49-F238E27FC236}">
                <a16:creationId xmlns:a16="http://schemas.microsoft.com/office/drawing/2014/main" id="{E209CDBD-600A-3998-EF50-9A05AB8A92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/>
              <a:t>★ワーク設定を説明する</a:t>
            </a:r>
          </a:p>
        </p:txBody>
      </p:sp>
      <p:sp>
        <p:nvSpPr>
          <p:cNvPr id="18436" name="スライド番号プレースホルダー 3">
            <a:extLst>
              <a:ext uri="{FF2B5EF4-FFF2-40B4-BE49-F238E27FC236}">
                <a16:creationId xmlns:a16="http://schemas.microsoft.com/office/drawing/2014/main" id="{69A15DFF-F468-550C-CDC7-D5755207B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F47E8E2-344C-490B-976B-8AC92A39AA1B}" type="slidenum">
              <a:rPr lang="ja-JP" altLang="en-US"/>
              <a:pPr>
                <a:spcBef>
                  <a:spcPct val="0"/>
                </a:spcBef>
              </a:pPr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>
            <a:extLst>
              <a:ext uri="{FF2B5EF4-FFF2-40B4-BE49-F238E27FC236}">
                <a16:creationId xmlns:a16="http://schemas.microsoft.com/office/drawing/2014/main" id="{24AB5B2F-00AF-3590-AF6B-6A9E705E0E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ー 2">
            <a:extLst>
              <a:ext uri="{FF2B5EF4-FFF2-40B4-BE49-F238E27FC236}">
                <a16:creationId xmlns:a16="http://schemas.microsoft.com/office/drawing/2014/main" id="{B8B4FE1C-C1C9-45DF-C515-E5BF313D93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/>
              <a:t>★ワークのまとめ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ja-JP" altLang="en-US"/>
              <a:t>為替のまとめおよび、為替が銀行の３大業務の一つであることを説明し、他の業務にも興味をもたせる</a:t>
            </a:r>
          </a:p>
        </p:txBody>
      </p:sp>
      <p:sp>
        <p:nvSpPr>
          <p:cNvPr id="20484" name="スライド番号プレースホルダー 3">
            <a:extLst>
              <a:ext uri="{FF2B5EF4-FFF2-40B4-BE49-F238E27FC236}">
                <a16:creationId xmlns:a16="http://schemas.microsoft.com/office/drawing/2014/main" id="{FE8703AA-615A-497C-17DE-CE5A732CC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FBE8E3F-19BC-457A-991F-A9495247C8DE}" type="slidenum">
              <a:rPr lang="ja-JP" altLang="en-US"/>
              <a:pPr>
                <a:spcBef>
                  <a:spcPct val="0"/>
                </a:spcBef>
              </a:pPr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ー 1">
            <a:extLst>
              <a:ext uri="{FF2B5EF4-FFF2-40B4-BE49-F238E27FC236}">
                <a16:creationId xmlns:a16="http://schemas.microsoft.com/office/drawing/2014/main" id="{10262F83-7683-E07E-10F3-2EEE8A5948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ノート プレースホルダー 2">
            <a:extLst>
              <a:ext uri="{FF2B5EF4-FFF2-40B4-BE49-F238E27FC236}">
                <a16:creationId xmlns:a16="http://schemas.microsoft.com/office/drawing/2014/main" id="{D235689D-BFFB-1495-817D-2902C89D2D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/>
              <a:t>★銀行の業務全般に目を向けさせ、</a:t>
            </a:r>
            <a:r>
              <a:rPr lang="en-US" altLang="ja-JP"/>
              <a:t>【</a:t>
            </a:r>
            <a:r>
              <a:rPr lang="ja-JP" altLang="en-US"/>
              <a:t>動画</a:t>
            </a:r>
            <a:r>
              <a:rPr lang="en-US" altLang="ja-JP"/>
              <a:t>】</a:t>
            </a:r>
            <a:r>
              <a:rPr lang="ja-JP" altLang="en-US"/>
              <a:t>に導入する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※</a:t>
            </a:r>
            <a:r>
              <a:rPr lang="ja-JP" altLang="en-US"/>
              <a:t>動画を見ない場合は、ティーチャーズガイド通りに説明する</a:t>
            </a:r>
          </a:p>
        </p:txBody>
      </p:sp>
      <p:sp>
        <p:nvSpPr>
          <p:cNvPr id="22532" name="スライド番号プレースホルダー 3">
            <a:extLst>
              <a:ext uri="{FF2B5EF4-FFF2-40B4-BE49-F238E27FC236}">
                <a16:creationId xmlns:a16="http://schemas.microsoft.com/office/drawing/2014/main" id="{D56CB3AF-9C03-0BDB-9F35-77008FB5C8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03D77D-53BC-4DBC-8DBB-AAD289D15254}" type="slidenum">
              <a:rPr lang="ja-JP" altLang="en-US"/>
              <a:pPr>
                <a:spcBef>
                  <a:spcPct val="0"/>
                </a:spcBef>
              </a:pPr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>
            <a:extLst>
              <a:ext uri="{FF2B5EF4-FFF2-40B4-BE49-F238E27FC236}">
                <a16:creationId xmlns:a16="http://schemas.microsoft.com/office/drawing/2014/main" id="{E20B5B0C-230D-9F14-F026-4E0BB0A005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>
            <a:extLst>
              <a:ext uri="{FF2B5EF4-FFF2-40B4-BE49-F238E27FC236}">
                <a16:creationId xmlns:a16="http://schemas.microsoft.com/office/drawing/2014/main" id="{7EBFF04D-169B-6AA9-B0F5-2122A2B4E0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/>
              <a:t>★銀行の三大業務の説明</a:t>
            </a:r>
          </a:p>
        </p:txBody>
      </p:sp>
      <p:sp>
        <p:nvSpPr>
          <p:cNvPr id="24580" name="スライド番号プレースホルダー 3">
            <a:extLst>
              <a:ext uri="{FF2B5EF4-FFF2-40B4-BE49-F238E27FC236}">
                <a16:creationId xmlns:a16="http://schemas.microsoft.com/office/drawing/2014/main" id="{CCEC1BBA-2760-D9BF-AE09-0D98941B2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B66E80-17ED-4050-B574-336D97E5B6B9}" type="slidenum">
              <a:rPr lang="ja-JP" altLang="en-US"/>
              <a:pPr>
                <a:spcBef>
                  <a:spcPct val="0"/>
                </a:spcBef>
              </a:pPr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>
            <a:extLst>
              <a:ext uri="{FF2B5EF4-FFF2-40B4-BE49-F238E27FC236}">
                <a16:creationId xmlns:a16="http://schemas.microsoft.com/office/drawing/2014/main" id="{46D89166-AF8E-81E4-07EC-DA41B69945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ノート プレースホルダー 2">
            <a:extLst>
              <a:ext uri="{FF2B5EF4-FFF2-40B4-BE49-F238E27FC236}">
                <a16:creationId xmlns:a16="http://schemas.microsoft.com/office/drawing/2014/main" id="{4CAB58F1-1726-3325-1A8C-BD0C1F0B6D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/>
              <a:t>★「預金」と「貸出」の関係を考えさせることから、金融のしくみへとつなげる</a:t>
            </a:r>
          </a:p>
        </p:txBody>
      </p:sp>
      <p:sp>
        <p:nvSpPr>
          <p:cNvPr id="26628" name="スライド番号プレースホルダー 3">
            <a:extLst>
              <a:ext uri="{FF2B5EF4-FFF2-40B4-BE49-F238E27FC236}">
                <a16:creationId xmlns:a16="http://schemas.microsoft.com/office/drawing/2014/main" id="{C3EC58E7-DB5E-B176-AE48-8C75788866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6BCEA2-2D18-44FA-8C67-F1E930E840EC}" type="slidenum">
              <a:rPr lang="ja-JP" altLang="en-US"/>
              <a:pPr>
                <a:spcBef>
                  <a:spcPct val="0"/>
                </a:spcBef>
              </a:pPr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rgbClr val="94C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4F3802C-9AD2-66C6-C6C1-3B47E6DEFFF4}"/>
              </a:ext>
            </a:extLst>
          </p:cNvPr>
          <p:cNvSpPr/>
          <p:nvPr userDrawn="1"/>
        </p:nvSpPr>
        <p:spPr>
          <a:xfrm>
            <a:off x="182563" y="161925"/>
            <a:ext cx="8778875" cy="655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oundRect">
            <a:avLst>
              <a:gd name="adj" fmla="val 47626"/>
            </a:avLst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5B2E27-2B70-105A-E083-B7945365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FA94C-FF9A-4C83-A5C9-C10E4FB12B2A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E6304C-4F26-A462-1835-D3FB7D0C2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41DB10-4676-FB5E-6158-1370DF4A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130328-65C8-406E-94B2-FAFE145591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021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oundRect">
            <a:avLst>
              <a:gd name="adj" fmla="val 47626"/>
            </a:avLst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38643B-3527-7959-ABFB-82E5B32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00AFC-D299-4021-9529-231901B622A4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CFA039-7F8A-6503-755E-F8202831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859B02-AAE9-9E12-1485-80F19653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FCE8-7F3E-4659-87A8-FDED4BD19C1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07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oundRect">
            <a:avLst>
              <a:gd name="adj" fmla="val 47626"/>
            </a:avLst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6669CD-ED16-DEF2-662B-B94A4C0D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CCF4-924A-4545-ABC7-F96674846AC1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233B4C-B7B0-800C-8DDA-8AD78F232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B45495-251E-2B48-C191-E5D5E433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BB7B-5DB9-4DFA-8401-4274E06329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906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" y="134939"/>
            <a:ext cx="8788400" cy="721993"/>
          </a:xfrm>
          <a:prstGeom prst="roundRect">
            <a:avLst>
              <a:gd name="adj" fmla="val 47626"/>
            </a:avLst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7E4B1-6AB2-A1DC-C903-0571DAB44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AD72-8388-462E-8F3C-7E0F2ED5123E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B23EF-53AC-BEF4-A551-509641B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B12A7-988F-41E7-B152-62573A00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2821-F73C-4E21-A288-C32AA54A2FF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6808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oundRect">
            <a:avLst>
              <a:gd name="adj" fmla="val 47626"/>
            </a:avLst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E4414-144C-C266-0A54-401E5724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14D1-8C35-47F3-AA74-F2B93355CA83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BECC5-13C9-54AD-17D9-6B1E9E0F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1DE26-233C-2BF1-B022-07657A08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AB787-0ED8-45E0-82F4-266E232F92C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470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6">
            <a:extLst>
              <a:ext uri="{FF2B5EF4-FFF2-40B4-BE49-F238E27FC236}">
                <a16:creationId xmlns:a16="http://schemas.microsoft.com/office/drawing/2014/main" id="{E08ACACF-B166-A3D5-96EA-2DFC68167DB7}"/>
              </a:ext>
            </a:extLst>
          </p:cNvPr>
          <p:cNvSpPr/>
          <p:nvPr userDrawn="1"/>
        </p:nvSpPr>
        <p:spPr>
          <a:xfrm>
            <a:off x="254000" y="1046163"/>
            <a:ext cx="8656638" cy="5675312"/>
          </a:xfrm>
          <a:prstGeom prst="roundRect">
            <a:avLst>
              <a:gd name="adj" fmla="val 3255"/>
            </a:avLst>
          </a:prstGeom>
          <a:solidFill>
            <a:schemeClr val="bg1"/>
          </a:solidFill>
          <a:ln w="1016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" y="134939"/>
            <a:ext cx="8788400" cy="721993"/>
          </a:xfrm>
          <a:prstGeom prst="roundRect">
            <a:avLst>
              <a:gd name="adj" fmla="val 47626"/>
            </a:avLst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F5035A-FC15-AFDD-E843-8979626C7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97A74-6D18-440E-8C13-121765465663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4A5CA4-D4BD-7BBF-85A1-1F7037992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0BB7D0-19A6-5068-5B30-132AC0593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E0235A-8DE8-417C-B647-794D560BB9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778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6">
            <a:extLst>
              <a:ext uri="{FF2B5EF4-FFF2-40B4-BE49-F238E27FC236}">
                <a16:creationId xmlns:a16="http://schemas.microsoft.com/office/drawing/2014/main" id="{74A1486B-A2F2-4AC1-2D7C-B741D570E562}"/>
              </a:ext>
            </a:extLst>
          </p:cNvPr>
          <p:cNvSpPr/>
          <p:nvPr userDrawn="1"/>
        </p:nvSpPr>
        <p:spPr>
          <a:xfrm>
            <a:off x="254000" y="974725"/>
            <a:ext cx="8656638" cy="5746750"/>
          </a:xfrm>
          <a:prstGeom prst="roundRect">
            <a:avLst>
              <a:gd name="adj" fmla="val 3255"/>
            </a:avLst>
          </a:prstGeom>
          <a:solidFill>
            <a:schemeClr val="bg1"/>
          </a:solidFill>
          <a:ln w="1016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D77631E-687E-33F9-6D9B-2F1D22454022}"/>
              </a:ext>
            </a:extLst>
          </p:cNvPr>
          <p:cNvSpPr txBox="1">
            <a:spLocks/>
          </p:cNvSpPr>
          <p:nvPr userDrawn="1"/>
        </p:nvSpPr>
        <p:spPr>
          <a:xfrm>
            <a:off x="223838" y="144463"/>
            <a:ext cx="8788400" cy="722312"/>
          </a:xfrm>
          <a:prstGeom prst="roundRect">
            <a:avLst>
              <a:gd name="adj" fmla="val 47626"/>
            </a:avLst>
          </a:prstGeom>
          <a:solidFill>
            <a:srgbClr val="00B050"/>
          </a:solidFill>
        </p:spPr>
        <p:txBody>
          <a:bodyPr tIns="14400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" y="134939"/>
            <a:ext cx="8788400" cy="721993"/>
          </a:xfrm>
          <a:prstGeom prst="roundRect">
            <a:avLst>
              <a:gd name="adj" fmla="val 47626"/>
            </a:avLst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B9C2990-D6A9-9556-0252-2AD495CE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77AFE-A32D-48BF-800B-867E9783274F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2AFCAC-7DBA-4030-5D4A-BCA7BDA8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AA5195-99CF-2382-D739-FE3B2756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CA3C49-2657-48FA-A8F5-4EB0077817B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796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oundRect">
            <a:avLst>
              <a:gd name="adj" fmla="val 47626"/>
            </a:avLst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9011E-5875-966F-6C9C-FC9FAB18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D6A3C-F8AE-42E7-8AE8-BF2D14F6BC3C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6A97C-4088-5877-CF07-2FFC3B16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3EE38-AD07-9AAB-1793-BA9CC05E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A84A-E080-4236-83BB-DFAE999A8F0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87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" y="134939"/>
            <a:ext cx="8788400" cy="721993"/>
          </a:xfrm>
          <a:prstGeom prst="roundRect">
            <a:avLst>
              <a:gd name="adj" fmla="val 47626"/>
            </a:avLst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E231CC-047D-D748-ECAB-C0D624D5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49EC-150D-4413-B903-9477F0B0BAA5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A6187E-F23C-6038-5B54-4379D2881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4BA34B-B842-2FD4-554F-983B667C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CEC9-E14B-418C-8714-DA610331AED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711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oundRect">
            <a:avLst>
              <a:gd name="adj" fmla="val 47626"/>
            </a:avLst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A5C09E-F416-D6A0-1131-A8F640A3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100C-69FE-481E-9311-94E8395A39DA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0AE395-86A8-8ECD-CBDC-BD4D20E7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9C3E3E-7BAC-954E-1DD7-929B53F4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986A-ABA9-488F-A999-0CFF5740BCE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984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Pr>
        <a:solidFill>
          <a:srgbClr val="94C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6">
            <a:extLst>
              <a:ext uri="{FF2B5EF4-FFF2-40B4-BE49-F238E27FC236}">
                <a16:creationId xmlns:a16="http://schemas.microsoft.com/office/drawing/2014/main" id="{7096DED8-8210-3EA8-0ABD-93E6B887D0CA}"/>
              </a:ext>
            </a:extLst>
          </p:cNvPr>
          <p:cNvSpPr/>
          <p:nvPr userDrawn="1"/>
        </p:nvSpPr>
        <p:spPr>
          <a:xfrm>
            <a:off x="436563" y="447675"/>
            <a:ext cx="8189912" cy="5994400"/>
          </a:xfrm>
          <a:prstGeom prst="roundRect">
            <a:avLst>
              <a:gd name="adj" fmla="val 50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509521"/>
            <a:ext cx="7518400" cy="1540828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2060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48A52437-0100-0E77-431E-2F4AE238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6A21-DAAE-43C0-8E6E-AA0CFB96CBF5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02E6284-24B2-BD9F-C088-4DC9DE40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A404BEB-AF70-E3B6-365A-5C9C10138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9E354D-E000-44FE-8037-26438CBAED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103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タイトルのみ">
    <p:bg>
      <p:bgPr>
        <a:solidFill>
          <a:srgbClr val="D1E6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6">
            <a:extLst>
              <a:ext uri="{FF2B5EF4-FFF2-40B4-BE49-F238E27FC236}">
                <a16:creationId xmlns:a16="http://schemas.microsoft.com/office/drawing/2014/main" id="{237D347E-D301-DD00-267D-0A5F1A0A03F3}"/>
              </a:ext>
            </a:extLst>
          </p:cNvPr>
          <p:cNvSpPr/>
          <p:nvPr userDrawn="1"/>
        </p:nvSpPr>
        <p:spPr>
          <a:xfrm>
            <a:off x="436563" y="447675"/>
            <a:ext cx="8189912" cy="5994400"/>
          </a:xfrm>
          <a:prstGeom prst="roundRect">
            <a:avLst>
              <a:gd name="adj" fmla="val 50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509521"/>
            <a:ext cx="7518400" cy="1540828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2060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012E0DCC-ECD1-7061-BBD2-8CA29D5A9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4EF95-DA97-46AC-91C6-1DC0ECA885E7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09096A8-7026-771D-9739-CB03A893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EAD05F0-5C90-7530-7ECB-DCEEAC40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16CA03-D51F-489E-A214-0D11B5E67A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215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F9E68A-3A09-14E9-4534-43E4D377A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FCB4A-E5D7-4921-B448-42428F3F55A4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E7B75F-D9EE-75B8-5347-5DC39A05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FBF924-4F68-B769-5181-65B14871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6A25-AABF-43C4-8938-CA7724DA12F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596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2D052410-0369-DBB7-0937-6F99F1CF4E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6FD97-740F-A1EF-1C7A-FF9FE1711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D43154D-6B00-41C5-AD09-F82D9C54AAA4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E0E99-9564-5AC9-DCD1-99E6FD58F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6D552-A586-297D-3255-094C04AFD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9125" y="6370638"/>
            <a:ext cx="611188" cy="1571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40B7B8-9BD2-470C-9A12-0B09B7FD1D2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45" r:id="rId4"/>
    <p:sldLayoutId id="2147483746" r:id="rId5"/>
    <p:sldLayoutId id="2147483747" r:id="rId6"/>
    <p:sldLayoutId id="2147483756" r:id="rId7"/>
    <p:sldLayoutId id="214748375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 kern="1200">
          <a:solidFill>
            <a:schemeClr val="bg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itchFamily="50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image" Target="../media/image23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4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image" Target="../media/image27.pn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4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image" Target="../media/image27.png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4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4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.jpe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6">
            <a:extLst>
              <a:ext uri="{FF2B5EF4-FFF2-40B4-BE49-F238E27FC236}">
                <a16:creationId xmlns:a16="http://schemas.microsoft.com/office/drawing/2014/main" id="{121592A1-93C1-F614-F5B1-708F5D42E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533400"/>
            <a:ext cx="1692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図 5">
            <a:extLst>
              <a:ext uri="{FF2B5EF4-FFF2-40B4-BE49-F238E27FC236}">
                <a16:creationId xmlns:a16="http://schemas.microsoft.com/office/drawing/2014/main" id="{59F1E64E-8DF8-4CC4-9DF3-8C1CBD778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8"/>
          <a:stretch>
            <a:fillRect/>
          </a:stretch>
        </p:blipFill>
        <p:spPr bwMode="auto">
          <a:xfrm>
            <a:off x="6743700" y="965200"/>
            <a:ext cx="20462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932B1E85-0ADC-65F3-1403-28B981850189}"/>
              </a:ext>
            </a:extLst>
          </p:cNvPr>
          <p:cNvSpPr txBox="1">
            <a:spLocks/>
          </p:cNvSpPr>
          <p:nvPr/>
        </p:nvSpPr>
        <p:spPr>
          <a:xfrm>
            <a:off x="1946275" y="1244600"/>
            <a:ext cx="5413375" cy="12922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4800" spc="300" dirty="0">
                <a:solidFill>
                  <a:schemeClr val="tx1"/>
                </a:solidFill>
              </a:rPr>
              <a:t>あなた</a:t>
            </a:r>
            <a:r>
              <a:rPr lang="ja-JP" altLang="en-US" sz="3200" spc="300" dirty="0">
                <a:solidFill>
                  <a:schemeClr val="tx1"/>
                </a:solidFill>
              </a:rPr>
              <a:t>と</a:t>
            </a:r>
            <a:r>
              <a:rPr lang="ja-JP" altLang="en-US" sz="4800" spc="300" dirty="0">
                <a:solidFill>
                  <a:schemeClr val="tx1"/>
                </a:solidFill>
              </a:rPr>
              <a:t>銀行</a:t>
            </a:r>
            <a:r>
              <a:rPr lang="ja-JP" altLang="en-US" sz="3200" spc="300" dirty="0">
                <a:solidFill>
                  <a:schemeClr val="tx1"/>
                </a:solidFill>
              </a:rPr>
              <a:t>の</a:t>
            </a:r>
            <a:br>
              <a:rPr lang="en-US" altLang="ja-JP" sz="3200" spc="300" dirty="0">
                <a:solidFill>
                  <a:schemeClr val="tx1"/>
                </a:solidFill>
              </a:rPr>
            </a:br>
            <a:r>
              <a:rPr lang="ja-JP" altLang="en-US" sz="4800" spc="300" dirty="0">
                <a:solidFill>
                  <a:schemeClr val="tx1"/>
                </a:solidFill>
              </a:rPr>
              <a:t>かかわり</a:t>
            </a: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82574432-B624-865E-84B0-CB57064945E8}"/>
              </a:ext>
            </a:extLst>
          </p:cNvPr>
          <p:cNvSpPr/>
          <p:nvPr/>
        </p:nvSpPr>
        <p:spPr>
          <a:xfrm>
            <a:off x="646113" y="3419475"/>
            <a:ext cx="1882775" cy="53816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授業１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150E0CD7-5483-C675-A8B7-3FC85F7A968C}"/>
              </a:ext>
            </a:extLst>
          </p:cNvPr>
          <p:cNvSpPr txBox="1">
            <a:spLocks/>
          </p:cNvSpPr>
          <p:nvPr/>
        </p:nvSpPr>
        <p:spPr>
          <a:xfrm>
            <a:off x="425450" y="4256088"/>
            <a:ext cx="7927975" cy="1273175"/>
          </a:xfrm>
          <a:prstGeom prst="roundRect">
            <a:avLst>
              <a:gd name="adj" fmla="val 47626"/>
            </a:avLst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ja-JP" altLang="en-US" sz="4800" spc="300" dirty="0">
                <a:solidFill>
                  <a:srgbClr val="002060"/>
                </a:solidFill>
              </a:rPr>
              <a:t>あなたとアーティストに</a:t>
            </a:r>
            <a:br>
              <a:rPr lang="en-US" altLang="ja-JP" sz="4800" spc="300" dirty="0">
                <a:solidFill>
                  <a:srgbClr val="002060"/>
                </a:solidFill>
              </a:rPr>
            </a:br>
            <a:r>
              <a:rPr lang="ja-JP" altLang="en-US" sz="4800" spc="300" dirty="0">
                <a:solidFill>
                  <a:srgbClr val="002060"/>
                </a:solidFill>
              </a:rPr>
              <a:t>かかわる銀行の役割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C9933A9-8F6C-83FD-AB93-3007127CEF04}"/>
              </a:ext>
            </a:extLst>
          </p:cNvPr>
          <p:cNvCxnSpPr/>
          <p:nvPr/>
        </p:nvCxnSpPr>
        <p:spPr>
          <a:xfrm>
            <a:off x="2528888" y="3678238"/>
            <a:ext cx="6072187" cy="1746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タイトル 1">
            <a:extLst>
              <a:ext uri="{FF2B5EF4-FFF2-40B4-BE49-F238E27FC236}">
                <a16:creationId xmlns:a16="http://schemas.microsoft.com/office/drawing/2014/main" id="{FAF8BBD1-49A9-7155-8618-622EDF0297E1}"/>
              </a:ext>
            </a:extLst>
          </p:cNvPr>
          <p:cNvSpPr txBox="1">
            <a:spLocks/>
          </p:cNvSpPr>
          <p:nvPr/>
        </p:nvSpPr>
        <p:spPr>
          <a:xfrm>
            <a:off x="1946275" y="841375"/>
            <a:ext cx="5413375" cy="2444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1600" spc="3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大好きなアーティストから考える</a:t>
            </a:r>
          </a:p>
        </p:txBody>
      </p:sp>
      <p:pic>
        <p:nvPicPr>
          <p:cNvPr id="8201" name="Picture 21" descr="zenginkyo">
            <a:extLst>
              <a:ext uri="{FF2B5EF4-FFF2-40B4-BE49-F238E27FC236}">
                <a16:creationId xmlns:a16="http://schemas.microsoft.com/office/drawing/2014/main" id="{9756A4AA-6F30-13BA-3660-E3F155A48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5827713"/>
            <a:ext cx="8382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>
            <a:extLst>
              <a:ext uri="{FF2B5EF4-FFF2-40B4-BE49-F238E27FC236}">
                <a16:creationId xmlns:a16="http://schemas.microsoft.com/office/drawing/2014/main" id="{4230781B-031E-6DF6-D84D-655178CD50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0175" y="2755900"/>
            <a:ext cx="8720138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>
                <a:latin typeface="メイリオ" panose="020B0604030504040204" pitchFamily="34" charset="-128"/>
                <a:ea typeface="メイリオ" panose="020B0604030504040204" pitchFamily="34" charset="-128"/>
              </a:rPr>
              <a:t>「預金」と「貸出」には</a:t>
            </a:r>
            <a:br>
              <a:rPr lang="en-US" altLang="ja-JP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>
                <a:latin typeface="メイリオ" panose="020B0604030504040204" pitchFamily="34" charset="-128"/>
                <a:ea typeface="メイリオ" panose="020B0604030504040204" pitchFamily="34" charset="-128"/>
              </a:rPr>
              <a:t>どのような関係が</a:t>
            </a:r>
            <a:br>
              <a:rPr lang="en-US" altLang="ja-JP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>
                <a:latin typeface="メイリオ" panose="020B0604030504040204" pitchFamily="34" charset="-128"/>
                <a:ea typeface="メイリオ" panose="020B0604030504040204" pitchFamily="34" charset="-128"/>
              </a:rPr>
              <a:t>あるのだろう？</a:t>
            </a:r>
          </a:p>
        </p:txBody>
      </p:sp>
      <p:sp>
        <p:nvSpPr>
          <p:cNvPr id="25603" name="スライド番号プレースホルダー 2">
            <a:extLst>
              <a:ext uri="{FF2B5EF4-FFF2-40B4-BE49-F238E27FC236}">
                <a16:creationId xmlns:a16="http://schemas.microsoft.com/office/drawing/2014/main" id="{D5FED61F-7BC5-6BAE-B9AD-35327A4F3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C44968-37DD-47D7-808A-107CD095D676}" type="slidenum">
              <a:rPr lang="ja-JP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A4B44080-431F-2556-6F7D-12B12C0B285C}"/>
              </a:ext>
            </a:extLst>
          </p:cNvPr>
          <p:cNvSpPr/>
          <p:nvPr/>
        </p:nvSpPr>
        <p:spPr>
          <a:xfrm>
            <a:off x="3889375" y="1082675"/>
            <a:ext cx="1201738" cy="120173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600" b="1" dirty="0">
                <a:solidFill>
                  <a:schemeClr val="bg1"/>
                </a:solidFill>
              </a:rPr>
              <a:t>Q</a:t>
            </a:r>
            <a:endParaRPr lang="ja-JP" altLang="en-US" sz="6600" b="1" dirty="0">
              <a:solidFill>
                <a:schemeClr val="bg1"/>
              </a:solidFill>
            </a:endParaRPr>
          </a:p>
        </p:txBody>
      </p:sp>
      <p:pic>
        <p:nvPicPr>
          <p:cNvPr id="25605" name="図 10">
            <a:extLst>
              <a:ext uri="{FF2B5EF4-FFF2-40B4-BE49-F238E27FC236}">
                <a16:creationId xmlns:a16="http://schemas.microsoft.com/office/drawing/2014/main" id="{4DA41711-64D1-7B2F-207E-84A8FA672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156075"/>
            <a:ext cx="12811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図 11">
            <a:extLst>
              <a:ext uri="{FF2B5EF4-FFF2-40B4-BE49-F238E27FC236}">
                <a16:creationId xmlns:a16="http://schemas.microsoft.com/office/drawing/2014/main" id="{C5451AA4-0E3D-D756-6954-EA0D3A1EF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6"/>
          <a:stretch>
            <a:fillRect/>
          </a:stretch>
        </p:blipFill>
        <p:spPr bwMode="auto">
          <a:xfrm>
            <a:off x="3633788" y="4394200"/>
            <a:ext cx="1457325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テキスト ボックス 7">
            <a:extLst>
              <a:ext uri="{FF2B5EF4-FFF2-40B4-BE49-F238E27FC236}">
                <a16:creationId xmlns:a16="http://schemas.microsoft.com/office/drawing/2014/main" id="{B42EAC29-7771-B64A-8E31-8742644E9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3" y="685800"/>
            <a:ext cx="2620963" cy="3698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■金融のしくみ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>
            <a:extLst>
              <a:ext uri="{FF2B5EF4-FFF2-40B4-BE49-F238E27FC236}">
                <a16:creationId xmlns:a16="http://schemas.microsoft.com/office/drawing/2014/main" id="{E5842778-61C5-0A5A-9768-2F2708DDF883}"/>
              </a:ext>
            </a:extLst>
          </p:cNvPr>
          <p:cNvSpPr>
            <a:spLocks/>
          </p:cNvSpPr>
          <p:nvPr/>
        </p:nvSpPr>
        <p:spPr bwMode="auto">
          <a:xfrm>
            <a:off x="223838" y="144463"/>
            <a:ext cx="8788400" cy="722312"/>
          </a:xfrm>
          <a:prstGeom prst="roundRect">
            <a:avLst>
              <a:gd name="adj" fmla="val 47625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「預金」と「貸出」の関係</a:t>
            </a:r>
            <a:endParaRPr lang="en-US" altLang="ja-JP" sz="3600" b="1">
              <a:solidFill>
                <a:schemeClr val="bg1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pic>
        <p:nvPicPr>
          <p:cNvPr id="27651" name="図 37">
            <a:extLst>
              <a:ext uri="{FF2B5EF4-FFF2-40B4-BE49-F238E27FC236}">
                <a16:creationId xmlns:a16="http://schemas.microsoft.com/office/drawing/2014/main" id="{2E78B949-4D35-0A9D-3E90-BE2F7A27F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1816100"/>
            <a:ext cx="7334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4003CE94-9C8A-911A-5388-FAE87DF60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87"/>
          <a:stretch>
            <a:fillRect/>
          </a:stretch>
        </p:blipFill>
        <p:spPr bwMode="auto">
          <a:xfrm>
            <a:off x="1092200" y="1220788"/>
            <a:ext cx="8794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図 25">
            <a:extLst>
              <a:ext uri="{FF2B5EF4-FFF2-40B4-BE49-F238E27FC236}">
                <a16:creationId xmlns:a16="http://schemas.microsoft.com/office/drawing/2014/main" id="{444C1E7F-2DBA-D71B-EDF0-496F05A09E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506788"/>
            <a:ext cx="16002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スライド番号プレースホルダー 3">
            <a:extLst>
              <a:ext uri="{FF2B5EF4-FFF2-40B4-BE49-F238E27FC236}">
                <a16:creationId xmlns:a16="http://schemas.microsoft.com/office/drawing/2014/main" id="{86277D34-7696-5154-E6F0-19E40363A2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047F3FA-4C79-44C5-B838-44E94AF7091B}" type="slidenum">
              <a:rPr lang="ja-JP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27655" name="図 1">
            <a:extLst>
              <a:ext uri="{FF2B5EF4-FFF2-40B4-BE49-F238E27FC236}">
                <a16:creationId xmlns:a16="http://schemas.microsoft.com/office/drawing/2014/main" id="{8E5125E3-235C-4CA6-D405-C24DD1B245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2646363"/>
            <a:ext cx="12985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06268EA-793D-95F8-37FC-921CEA30E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792288"/>
            <a:ext cx="112553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1301A68-7893-45AB-5CF0-53EB9C8D0F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3589338"/>
            <a:ext cx="1409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5313C74F-1331-9866-A9DA-9840C62382FB}"/>
              </a:ext>
            </a:extLst>
          </p:cNvPr>
          <p:cNvSpPr/>
          <p:nvPr/>
        </p:nvSpPr>
        <p:spPr>
          <a:xfrm>
            <a:off x="536575" y="2535238"/>
            <a:ext cx="2147888" cy="3762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お金に余裕のある個人</a:t>
            </a: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81E64EE3-7729-29B4-14DF-0E376F262C74}"/>
              </a:ext>
            </a:extLst>
          </p:cNvPr>
          <p:cNvSpPr/>
          <p:nvPr/>
        </p:nvSpPr>
        <p:spPr>
          <a:xfrm>
            <a:off x="579438" y="4851400"/>
            <a:ext cx="2146300" cy="3762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お金に余裕のある会社</a:t>
            </a: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CD9DC4C8-5319-CED6-DAA1-5BC85B24362D}"/>
              </a:ext>
            </a:extLst>
          </p:cNvPr>
          <p:cNvSpPr/>
          <p:nvPr/>
        </p:nvSpPr>
        <p:spPr>
          <a:xfrm>
            <a:off x="6226175" y="4852988"/>
            <a:ext cx="2393950" cy="3762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0070C0"/>
                </a:solidFill>
                <a:latin typeface="+mj-ea"/>
                <a:ea typeface="+mj-ea"/>
              </a:rPr>
              <a:t>お金を必要としている会社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3208A7E-F1AD-21EA-02C6-E4010DFFE529}"/>
              </a:ext>
            </a:extLst>
          </p:cNvPr>
          <p:cNvCxnSpPr/>
          <p:nvPr/>
        </p:nvCxnSpPr>
        <p:spPr>
          <a:xfrm>
            <a:off x="2747963" y="2274888"/>
            <a:ext cx="881062" cy="9096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0C81B9CF-84C5-E068-B077-466D6A35F83C}"/>
              </a:ext>
            </a:extLst>
          </p:cNvPr>
          <p:cNvSpPr/>
          <p:nvPr/>
        </p:nvSpPr>
        <p:spPr>
          <a:xfrm>
            <a:off x="2840038" y="2570163"/>
            <a:ext cx="779462" cy="444500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預金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E85B4B3A-A1E9-758E-7F94-0514B10819EF}"/>
              </a:ext>
            </a:extLst>
          </p:cNvPr>
          <p:cNvCxnSpPr/>
          <p:nvPr/>
        </p:nvCxnSpPr>
        <p:spPr>
          <a:xfrm flipV="1">
            <a:off x="2747963" y="3979863"/>
            <a:ext cx="881062" cy="9096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91742A11-A404-66F9-1776-1821BDE415E1}"/>
              </a:ext>
            </a:extLst>
          </p:cNvPr>
          <p:cNvSpPr/>
          <p:nvPr/>
        </p:nvSpPr>
        <p:spPr>
          <a:xfrm>
            <a:off x="2840038" y="4273550"/>
            <a:ext cx="779462" cy="444500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預金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90DA2B8-1B1F-191F-6156-253A537C0046}"/>
              </a:ext>
            </a:extLst>
          </p:cNvPr>
          <p:cNvCxnSpPr/>
          <p:nvPr/>
        </p:nvCxnSpPr>
        <p:spPr>
          <a:xfrm>
            <a:off x="5080000" y="3968750"/>
            <a:ext cx="979488" cy="93662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3D458D2D-A766-0A20-98BB-36F03CFE1844}"/>
              </a:ext>
            </a:extLst>
          </p:cNvPr>
          <p:cNvSpPr/>
          <p:nvPr/>
        </p:nvSpPr>
        <p:spPr>
          <a:xfrm>
            <a:off x="5278438" y="4273550"/>
            <a:ext cx="781050" cy="444500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</a:p>
        </p:txBody>
      </p:sp>
      <p:pic>
        <p:nvPicPr>
          <p:cNvPr id="27667" name="図 31">
            <a:extLst>
              <a:ext uri="{FF2B5EF4-FFF2-40B4-BE49-F238E27FC236}">
                <a16:creationId xmlns:a16="http://schemas.microsoft.com/office/drawing/2014/main" id="{7302BCA1-8FCE-A81D-4736-6BBF4DCEB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3562350"/>
            <a:ext cx="733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角丸四角形 34">
            <a:extLst>
              <a:ext uri="{FF2B5EF4-FFF2-40B4-BE49-F238E27FC236}">
                <a16:creationId xmlns:a16="http://schemas.microsoft.com/office/drawing/2014/main" id="{45C8A164-6714-E23B-8259-3733FCA33F8A}"/>
              </a:ext>
            </a:extLst>
          </p:cNvPr>
          <p:cNvSpPr/>
          <p:nvPr/>
        </p:nvSpPr>
        <p:spPr>
          <a:xfrm>
            <a:off x="6226175" y="2551113"/>
            <a:ext cx="2393950" cy="3762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0070C0"/>
                </a:solidFill>
                <a:latin typeface="+mj-ea"/>
                <a:ea typeface="+mj-ea"/>
              </a:rPr>
              <a:t>お金を必要としている個人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762127F8-95A6-EF72-A919-2A1E55C0F790}"/>
              </a:ext>
            </a:extLst>
          </p:cNvPr>
          <p:cNvCxnSpPr/>
          <p:nvPr/>
        </p:nvCxnSpPr>
        <p:spPr>
          <a:xfrm flipV="1">
            <a:off x="5080000" y="2292350"/>
            <a:ext cx="979488" cy="93503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F9AC4128-F6FF-BB18-1871-AA72CAEF1841}"/>
              </a:ext>
            </a:extLst>
          </p:cNvPr>
          <p:cNvSpPr/>
          <p:nvPr/>
        </p:nvSpPr>
        <p:spPr>
          <a:xfrm>
            <a:off x="5278438" y="2597150"/>
            <a:ext cx="781050" cy="444500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</a:p>
        </p:txBody>
      </p:sp>
      <p:pic>
        <p:nvPicPr>
          <p:cNvPr id="27671" name="図 38">
            <a:extLst>
              <a:ext uri="{FF2B5EF4-FFF2-40B4-BE49-F238E27FC236}">
                <a16:creationId xmlns:a16="http://schemas.microsoft.com/office/drawing/2014/main" id="{C3B7929D-BFC7-1AB4-7987-6812371485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6" b="43225"/>
          <a:stretch>
            <a:fillRect/>
          </a:stretch>
        </p:blipFill>
        <p:spPr bwMode="auto">
          <a:xfrm>
            <a:off x="6916738" y="1498600"/>
            <a:ext cx="10128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>
            <a:extLst>
              <a:ext uri="{FF2B5EF4-FFF2-40B4-BE49-F238E27FC236}">
                <a16:creationId xmlns:a16="http://schemas.microsoft.com/office/drawing/2014/main" id="{CEC86ED2-A3A6-143B-BC93-A1F78CAFF49B}"/>
              </a:ext>
            </a:extLst>
          </p:cNvPr>
          <p:cNvSpPr>
            <a:spLocks/>
          </p:cNvSpPr>
          <p:nvPr/>
        </p:nvSpPr>
        <p:spPr bwMode="auto">
          <a:xfrm>
            <a:off x="223838" y="144463"/>
            <a:ext cx="8788400" cy="722312"/>
          </a:xfrm>
          <a:prstGeom prst="roundRect">
            <a:avLst>
              <a:gd name="adj" fmla="val 47625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「預金」と「貸出」の関係</a:t>
            </a:r>
            <a:endParaRPr lang="en-US" altLang="ja-JP" sz="3600" b="1">
              <a:solidFill>
                <a:schemeClr val="bg1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pic>
        <p:nvPicPr>
          <p:cNvPr id="29699" name="図 37">
            <a:extLst>
              <a:ext uri="{FF2B5EF4-FFF2-40B4-BE49-F238E27FC236}">
                <a16:creationId xmlns:a16="http://schemas.microsoft.com/office/drawing/2014/main" id="{DB5BCCE3-E087-6D27-ECEE-752A4C20A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1816100"/>
            <a:ext cx="7334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図 32">
            <a:extLst>
              <a:ext uri="{FF2B5EF4-FFF2-40B4-BE49-F238E27FC236}">
                <a16:creationId xmlns:a16="http://schemas.microsoft.com/office/drawing/2014/main" id="{610D0032-881C-F1CC-60E2-44265F22C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87"/>
          <a:stretch>
            <a:fillRect/>
          </a:stretch>
        </p:blipFill>
        <p:spPr bwMode="auto">
          <a:xfrm>
            <a:off x="1092200" y="1220788"/>
            <a:ext cx="8794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図 25">
            <a:extLst>
              <a:ext uri="{FF2B5EF4-FFF2-40B4-BE49-F238E27FC236}">
                <a16:creationId xmlns:a16="http://schemas.microsoft.com/office/drawing/2014/main" id="{8AF4CD79-D7B4-93B1-9A89-29FC0AB50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506788"/>
            <a:ext cx="16002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スライド番号プレースホルダー 3">
            <a:extLst>
              <a:ext uri="{FF2B5EF4-FFF2-40B4-BE49-F238E27FC236}">
                <a16:creationId xmlns:a16="http://schemas.microsoft.com/office/drawing/2014/main" id="{7A04FCAB-4E5A-1024-194B-7C0CA68852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28D946-66BF-4BAB-BEC4-4162678CCB28}" type="slidenum">
              <a:rPr lang="ja-JP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29703" name="図 1">
            <a:extLst>
              <a:ext uri="{FF2B5EF4-FFF2-40B4-BE49-F238E27FC236}">
                <a16:creationId xmlns:a16="http://schemas.microsoft.com/office/drawing/2014/main" id="{6561C243-707D-E6A6-BC3B-6150599242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2646363"/>
            <a:ext cx="12985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図 5">
            <a:extLst>
              <a:ext uri="{FF2B5EF4-FFF2-40B4-BE49-F238E27FC236}">
                <a16:creationId xmlns:a16="http://schemas.microsoft.com/office/drawing/2014/main" id="{900D46B6-52BF-1A6C-3334-AEE484D271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792288"/>
            <a:ext cx="112553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図 7">
            <a:extLst>
              <a:ext uri="{FF2B5EF4-FFF2-40B4-BE49-F238E27FC236}">
                <a16:creationId xmlns:a16="http://schemas.microsoft.com/office/drawing/2014/main" id="{4BAF76BC-D0A9-6EB2-8B56-2A5E23F465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3589338"/>
            <a:ext cx="1409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861A2092-BF45-6D3E-1E65-ACAA9DD1B9A8}"/>
              </a:ext>
            </a:extLst>
          </p:cNvPr>
          <p:cNvSpPr/>
          <p:nvPr/>
        </p:nvSpPr>
        <p:spPr>
          <a:xfrm>
            <a:off x="536575" y="2535238"/>
            <a:ext cx="2147888" cy="3762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お金に余裕のある個人</a:t>
            </a: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3EAAFF56-3D68-8E22-126A-C15FF7077556}"/>
              </a:ext>
            </a:extLst>
          </p:cNvPr>
          <p:cNvSpPr/>
          <p:nvPr/>
        </p:nvSpPr>
        <p:spPr>
          <a:xfrm>
            <a:off x="579438" y="4851400"/>
            <a:ext cx="2146300" cy="3762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お金に余裕のある会社</a:t>
            </a: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DF233474-DA50-D690-2D46-7C8D9315E495}"/>
              </a:ext>
            </a:extLst>
          </p:cNvPr>
          <p:cNvSpPr/>
          <p:nvPr/>
        </p:nvSpPr>
        <p:spPr>
          <a:xfrm>
            <a:off x="6226175" y="4852988"/>
            <a:ext cx="2393950" cy="3762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0070C0"/>
                </a:solidFill>
                <a:latin typeface="+mj-ea"/>
                <a:ea typeface="+mj-ea"/>
              </a:rPr>
              <a:t>お金を必要としている会社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5DE5B36-4846-89C4-E2F7-D9F2E4540078}"/>
              </a:ext>
            </a:extLst>
          </p:cNvPr>
          <p:cNvCxnSpPr/>
          <p:nvPr/>
        </p:nvCxnSpPr>
        <p:spPr>
          <a:xfrm>
            <a:off x="2747963" y="2274888"/>
            <a:ext cx="881062" cy="9096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E6450F7C-0E84-318B-8638-F3E851732805}"/>
              </a:ext>
            </a:extLst>
          </p:cNvPr>
          <p:cNvSpPr/>
          <p:nvPr/>
        </p:nvSpPr>
        <p:spPr>
          <a:xfrm>
            <a:off x="2840038" y="2570163"/>
            <a:ext cx="779462" cy="444500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預金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43966FB6-D200-7463-3414-83BB92578E54}"/>
              </a:ext>
            </a:extLst>
          </p:cNvPr>
          <p:cNvCxnSpPr/>
          <p:nvPr/>
        </p:nvCxnSpPr>
        <p:spPr>
          <a:xfrm flipV="1">
            <a:off x="2747963" y="3979863"/>
            <a:ext cx="881062" cy="9096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4965B4F4-4BCB-AB53-3EDE-75145F7E579E}"/>
              </a:ext>
            </a:extLst>
          </p:cNvPr>
          <p:cNvSpPr/>
          <p:nvPr/>
        </p:nvSpPr>
        <p:spPr>
          <a:xfrm>
            <a:off x="2840038" y="4273550"/>
            <a:ext cx="779462" cy="444500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預金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174914BC-2151-BDEA-97CF-AB5F779CF922}"/>
              </a:ext>
            </a:extLst>
          </p:cNvPr>
          <p:cNvCxnSpPr/>
          <p:nvPr/>
        </p:nvCxnSpPr>
        <p:spPr>
          <a:xfrm>
            <a:off x="5080000" y="3968750"/>
            <a:ext cx="979488" cy="93662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9DC06A4B-76BC-67A4-4A64-CFB1478E2618}"/>
              </a:ext>
            </a:extLst>
          </p:cNvPr>
          <p:cNvSpPr/>
          <p:nvPr/>
        </p:nvSpPr>
        <p:spPr>
          <a:xfrm>
            <a:off x="5278438" y="4273550"/>
            <a:ext cx="781050" cy="444500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</a:p>
        </p:txBody>
      </p:sp>
      <p:pic>
        <p:nvPicPr>
          <p:cNvPr id="29715" name="図 31">
            <a:extLst>
              <a:ext uri="{FF2B5EF4-FFF2-40B4-BE49-F238E27FC236}">
                <a16:creationId xmlns:a16="http://schemas.microsoft.com/office/drawing/2014/main" id="{63CF8C39-6F57-0B60-1A48-9A5CD0FCA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3562350"/>
            <a:ext cx="733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角丸四角形 34">
            <a:extLst>
              <a:ext uri="{FF2B5EF4-FFF2-40B4-BE49-F238E27FC236}">
                <a16:creationId xmlns:a16="http://schemas.microsoft.com/office/drawing/2014/main" id="{8FAF55D5-42D9-2B7A-D53F-62E62418C9CB}"/>
              </a:ext>
            </a:extLst>
          </p:cNvPr>
          <p:cNvSpPr/>
          <p:nvPr/>
        </p:nvSpPr>
        <p:spPr>
          <a:xfrm>
            <a:off x="6226175" y="2551113"/>
            <a:ext cx="2393950" cy="3762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0070C0"/>
                </a:solidFill>
                <a:latin typeface="+mj-ea"/>
                <a:ea typeface="+mj-ea"/>
              </a:rPr>
              <a:t>お金を必要としている個人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1E433223-E090-3288-F47C-596DB29E469D}"/>
              </a:ext>
            </a:extLst>
          </p:cNvPr>
          <p:cNvCxnSpPr/>
          <p:nvPr/>
        </p:nvCxnSpPr>
        <p:spPr>
          <a:xfrm flipV="1">
            <a:off x="5080000" y="2292350"/>
            <a:ext cx="979488" cy="93503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A1903A2C-E768-8156-F84A-338A00333B79}"/>
              </a:ext>
            </a:extLst>
          </p:cNvPr>
          <p:cNvSpPr/>
          <p:nvPr/>
        </p:nvSpPr>
        <p:spPr>
          <a:xfrm>
            <a:off x="5278438" y="2597150"/>
            <a:ext cx="781050" cy="444500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</a:p>
        </p:txBody>
      </p:sp>
      <p:pic>
        <p:nvPicPr>
          <p:cNvPr id="29719" name="図 38">
            <a:extLst>
              <a:ext uri="{FF2B5EF4-FFF2-40B4-BE49-F238E27FC236}">
                <a16:creationId xmlns:a16="http://schemas.microsoft.com/office/drawing/2014/main" id="{49031389-066E-8287-9A09-53D3FC81AA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6" b="43225"/>
          <a:stretch>
            <a:fillRect/>
          </a:stretch>
        </p:blipFill>
        <p:spPr bwMode="auto">
          <a:xfrm>
            <a:off x="6916738" y="1498600"/>
            <a:ext cx="10128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コンテンツ プレースホルダー 5">
            <a:extLst>
              <a:ext uri="{FF2B5EF4-FFF2-40B4-BE49-F238E27FC236}">
                <a16:creationId xmlns:a16="http://schemas.microsoft.com/office/drawing/2014/main" id="{A974BFC3-466C-793F-51EC-BB612EBAA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38" y="5332413"/>
            <a:ext cx="8070850" cy="1252537"/>
          </a:xfrm>
          <a:prstGeom prst="round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お金に余裕のある個人や会社と、お金を必要としている</a:t>
            </a:r>
            <a:b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個人や企業とが互いにお金を貸し借りする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ja-JP" altLang="en-US" sz="30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金融（資金を融通すること）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9DFC683-CD65-43C3-6757-13D63AD848C2}"/>
              </a:ext>
            </a:extLst>
          </p:cNvPr>
          <p:cNvGrpSpPr>
            <a:grpSpLocks/>
          </p:cNvGrpSpPr>
          <p:nvPr/>
        </p:nvGrpSpPr>
        <p:grpSpPr bwMode="auto">
          <a:xfrm>
            <a:off x="3073400" y="950913"/>
            <a:ext cx="2562225" cy="1797050"/>
            <a:chOff x="3072879" y="950173"/>
            <a:chExt cx="2563332" cy="1797316"/>
          </a:xfrm>
        </p:grpSpPr>
        <p:sp>
          <p:nvSpPr>
            <p:cNvPr id="30" name="円形吹き出し 29">
              <a:extLst>
                <a:ext uri="{FF2B5EF4-FFF2-40B4-BE49-F238E27FC236}">
                  <a16:creationId xmlns:a16="http://schemas.microsoft.com/office/drawing/2014/main" id="{3655E2E8-0E05-E612-7BD1-CB6BA742314A}"/>
                </a:ext>
              </a:extLst>
            </p:cNvPr>
            <p:cNvSpPr/>
            <p:nvPr/>
          </p:nvSpPr>
          <p:spPr>
            <a:xfrm>
              <a:off x="3072879" y="950173"/>
              <a:ext cx="2563332" cy="1797316"/>
            </a:xfrm>
            <a:prstGeom prst="wedgeEllipseCallout">
              <a:avLst>
                <a:gd name="adj1" fmla="val 2225"/>
                <a:gd name="adj2" fmla="val 65096"/>
              </a:avLst>
            </a:prstGeom>
            <a:solidFill>
              <a:srgbClr val="00B050"/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29729" name="コンテンツ プレースホルダー 5">
              <a:extLst>
                <a:ext uri="{FF2B5EF4-FFF2-40B4-BE49-F238E27FC236}">
                  <a16:creationId xmlns:a16="http://schemas.microsoft.com/office/drawing/2014/main" id="{41BDA783-0797-D8B1-FC1E-007AE777097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72879" y="1357598"/>
              <a:ext cx="2563332" cy="79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ja-JP" altLang="en-US" sz="2400" b="1">
                  <a:solidFill>
                    <a:schemeClr val="bg1"/>
                  </a:solidFill>
                  <a:latin typeface="メイリオ" panose="020B0604030504040204" pitchFamily="34" charset="-128"/>
                  <a:ea typeface="メイリオ" panose="020B0604030504040204" pitchFamily="34" charset="-128"/>
                </a:rPr>
                <a:t>銀行は</a:t>
              </a:r>
              <a:endParaRPr lang="en-US" altLang="ja-JP" sz="24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ja-JP" altLang="en-US" sz="2400" b="1">
                  <a:solidFill>
                    <a:schemeClr val="bg1"/>
                  </a:solidFill>
                  <a:latin typeface="メイリオ" panose="020B0604030504040204" pitchFamily="34" charset="-128"/>
                  <a:ea typeface="メイリオ" panose="020B0604030504040204" pitchFamily="34" charset="-128"/>
                </a:rPr>
                <a:t>お金の橋渡し役</a:t>
              </a:r>
              <a:endParaRPr lang="en-US" altLang="ja-JP" sz="40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endParaRPr>
            </a:p>
          </p:txBody>
        </p:sp>
      </p:grpSp>
      <p:grpSp>
        <p:nvGrpSpPr>
          <p:cNvPr id="29722" name="グループ化 9">
            <a:extLst>
              <a:ext uri="{FF2B5EF4-FFF2-40B4-BE49-F238E27FC236}">
                <a16:creationId xmlns:a16="http://schemas.microsoft.com/office/drawing/2014/main" id="{26902732-F592-4141-0635-AEBB52862669}"/>
              </a:ext>
            </a:extLst>
          </p:cNvPr>
          <p:cNvGrpSpPr>
            <a:grpSpLocks/>
          </p:cNvGrpSpPr>
          <p:nvPr/>
        </p:nvGrpSpPr>
        <p:grpSpPr bwMode="auto">
          <a:xfrm>
            <a:off x="3843338" y="6467475"/>
            <a:ext cx="393700" cy="38100"/>
            <a:chOff x="3848100" y="6455835"/>
            <a:chExt cx="393700" cy="38100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7EDCE88B-1A99-F98C-9D20-1FBC21A69577}"/>
                </a:ext>
              </a:extLst>
            </p:cNvPr>
            <p:cNvCxnSpPr/>
            <p:nvPr/>
          </p:nvCxnSpPr>
          <p:spPr>
            <a:xfrm>
              <a:off x="3848100" y="6455835"/>
              <a:ext cx="3937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E2B1565A-FB3E-55D3-94EC-9BF168CBA39E}"/>
                </a:ext>
              </a:extLst>
            </p:cNvPr>
            <p:cNvCxnSpPr/>
            <p:nvPr/>
          </p:nvCxnSpPr>
          <p:spPr>
            <a:xfrm>
              <a:off x="3848100" y="6493935"/>
              <a:ext cx="3937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23" name="グループ化 39">
            <a:extLst>
              <a:ext uri="{FF2B5EF4-FFF2-40B4-BE49-F238E27FC236}">
                <a16:creationId xmlns:a16="http://schemas.microsoft.com/office/drawing/2014/main" id="{62EB5938-8F8E-E957-3F2A-1A65B200E58B}"/>
              </a:ext>
            </a:extLst>
          </p:cNvPr>
          <p:cNvGrpSpPr>
            <a:grpSpLocks/>
          </p:cNvGrpSpPr>
          <p:nvPr/>
        </p:nvGrpSpPr>
        <p:grpSpPr bwMode="auto">
          <a:xfrm>
            <a:off x="4611688" y="6467475"/>
            <a:ext cx="393700" cy="38100"/>
            <a:chOff x="3848100" y="6455835"/>
            <a:chExt cx="393700" cy="38100"/>
          </a:xfrm>
        </p:grpSpPr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30516594-E431-E2B4-DAEF-BDE9985F34F3}"/>
                </a:ext>
              </a:extLst>
            </p:cNvPr>
            <p:cNvCxnSpPr/>
            <p:nvPr/>
          </p:nvCxnSpPr>
          <p:spPr>
            <a:xfrm>
              <a:off x="3848100" y="6455835"/>
              <a:ext cx="3937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3AE84791-23E8-73AB-D20E-BC688EB3DF19}"/>
                </a:ext>
              </a:extLst>
            </p:cNvPr>
            <p:cNvCxnSpPr/>
            <p:nvPr/>
          </p:nvCxnSpPr>
          <p:spPr>
            <a:xfrm>
              <a:off x="3848100" y="6493935"/>
              <a:ext cx="3937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1">
            <a:extLst>
              <a:ext uri="{FF2B5EF4-FFF2-40B4-BE49-F238E27FC236}">
                <a16:creationId xmlns:a16="http://schemas.microsoft.com/office/drawing/2014/main" id="{F4ED1D2B-2D41-5FF5-49DE-8528B087BB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1838" y="2755900"/>
            <a:ext cx="7518400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>
                <a:latin typeface="メイリオ" panose="020B0604030504040204" pitchFamily="34" charset="-128"/>
                <a:ea typeface="メイリオ" panose="020B0604030504040204" pitchFamily="34" charset="-128"/>
              </a:rPr>
              <a:t>銀行はどのようにして</a:t>
            </a:r>
            <a:br>
              <a:rPr lang="en-US" altLang="ja-JP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>
                <a:latin typeface="メイリオ" panose="020B0604030504040204" pitchFamily="34" charset="-128"/>
                <a:ea typeface="メイリオ" panose="020B0604030504040204" pitchFamily="34" charset="-128"/>
              </a:rPr>
              <a:t>利益を得ているのだろう？</a:t>
            </a:r>
          </a:p>
        </p:txBody>
      </p:sp>
      <p:sp>
        <p:nvSpPr>
          <p:cNvPr id="31747" name="スライド番号プレースホルダー 2">
            <a:extLst>
              <a:ext uri="{FF2B5EF4-FFF2-40B4-BE49-F238E27FC236}">
                <a16:creationId xmlns:a16="http://schemas.microsoft.com/office/drawing/2014/main" id="{7DC3A38F-33F7-A654-F2AD-D60AB6D15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EAB6C36-A9BC-4F42-B26A-F8E7700E1093}" type="slidenum">
              <a:rPr lang="ja-JP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3F92E2A3-624C-BC4A-A405-438758DD7C45}"/>
              </a:ext>
            </a:extLst>
          </p:cNvPr>
          <p:cNvSpPr/>
          <p:nvPr/>
        </p:nvSpPr>
        <p:spPr>
          <a:xfrm>
            <a:off x="3889375" y="1082675"/>
            <a:ext cx="1201738" cy="120173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600" b="1" dirty="0">
                <a:solidFill>
                  <a:schemeClr val="bg1"/>
                </a:solidFill>
              </a:rPr>
              <a:t>Q</a:t>
            </a:r>
            <a:endParaRPr lang="ja-JP" altLang="en-US" sz="6600" b="1" dirty="0">
              <a:solidFill>
                <a:schemeClr val="bg1"/>
              </a:solidFill>
            </a:endParaRPr>
          </a:p>
        </p:txBody>
      </p:sp>
      <p:pic>
        <p:nvPicPr>
          <p:cNvPr id="31749" name="図 10">
            <a:extLst>
              <a:ext uri="{FF2B5EF4-FFF2-40B4-BE49-F238E27FC236}">
                <a16:creationId xmlns:a16="http://schemas.microsoft.com/office/drawing/2014/main" id="{18ECCED7-62EC-F761-2404-D25B06CD6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156075"/>
            <a:ext cx="12811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図 11">
            <a:extLst>
              <a:ext uri="{FF2B5EF4-FFF2-40B4-BE49-F238E27FC236}">
                <a16:creationId xmlns:a16="http://schemas.microsoft.com/office/drawing/2014/main" id="{54FDBE3D-F7CF-EA67-1DF9-E0BF437E6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6"/>
          <a:stretch>
            <a:fillRect/>
          </a:stretch>
        </p:blipFill>
        <p:spPr bwMode="auto">
          <a:xfrm>
            <a:off x="3633788" y="4394200"/>
            <a:ext cx="1457325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テキスト ボックス 9">
            <a:extLst>
              <a:ext uri="{FF2B5EF4-FFF2-40B4-BE49-F238E27FC236}">
                <a16:creationId xmlns:a16="http://schemas.microsoft.com/office/drawing/2014/main" id="{C0E2BFBD-0634-30BA-009B-7F912F297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3" y="685800"/>
            <a:ext cx="2620963" cy="3698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■金融のしくみ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>
            <a:extLst>
              <a:ext uri="{FF2B5EF4-FFF2-40B4-BE49-F238E27FC236}">
                <a16:creationId xmlns:a16="http://schemas.microsoft.com/office/drawing/2014/main" id="{2C88D32F-3D3A-BFBA-37DA-DED1605C8C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33363" y="134938"/>
            <a:ext cx="8788400" cy="722312"/>
          </a:xfrm>
          <a:prstGeom prst="roundRect">
            <a:avLst>
              <a:gd name="adj" fmla="val 4762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000">
                <a:latin typeface="メイリオ" panose="020B0604030504040204" pitchFamily="34" charset="-128"/>
                <a:ea typeface="メイリオ" panose="020B0604030504040204" pitchFamily="34" charset="-128"/>
              </a:rPr>
              <a:t>ワーク</a:t>
            </a:r>
            <a:r>
              <a:rPr lang="en-US" altLang="ja-JP" sz="3000">
                <a:latin typeface="メイリオ" panose="020B0604030504040204" pitchFamily="34" charset="-128"/>
                <a:ea typeface="メイリオ" panose="020B0604030504040204" pitchFamily="34" charset="-128"/>
              </a:rPr>
              <a:t>:</a:t>
            </a:r>
            <a:r>
              <a:rPr lang="ja-JP" altLang="en-US" sz="3000">
                <a:latin typeface="メイリオ" panose="020B0604030504040204" pitchFamily="34" charset="-128"/>
                <a:ea typeface="メイリオ" panose="020B0604030504040204" pitchFamily="34" charset="-128"/>
              </a:rPr>
              <a:t>銀行の利益を確認しよう</a:t>
            </a:r>
          </a:p>
        </p:txBody>
      </p:sp>
      <p:sp>
        <p:nvSpPr>
          <p:cNvPr id="33795" name="スライド番号プレースホルダー 3">
            <a:extLst>
              <a:ext uri="{FF2B5EF4-FFF2-40B4-BE49-F238E27FC236}">
                <a16:creationId xmlns:a16="http://schemas.microsoft.com/office/drawing/2014/main" id="{5DF7453E-C68D-7BE2-2FA0-39CAE72BF8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105F0A-2F76-4626-8B95-1384EFC0F60F}" type="slidenum">
              <a:rPr lang="ja-JP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33796" name="コンテンツ プレースホルダー 5">
            <a:extLst>
              <a:ext uri="{FF2B5EF4-FFF2-40B4-BE49-F238E27FC236}">
                <a16:creationId xmlns:a16="http://schemas.microsoft.com/office/drawing/2014/main" id="{F29C6A99-0133-FD87-F34A-89830FA82ED9}"/>
              </a:ext>
            </a:extLst>
          </p:cNvPr>
          <p:cNvSpPr txBox="1">
            <a:spLocks/>
          </p:cNvSpPr>
          <p:nvPr/>
        </p:nvSpPr>
        <p:spPr bwMode="auto">
          <a:xfrm>
            <a:off x="555625" y="1165225"/>
            <a:ext cx="8023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銀行の利益を計算しよう！</a:t>
            </a:r>
            <a:endParaRPr lang="en-US" altLang="ja-JP" sz="3600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9D06C96-7D7E-A967-4EE6-5633F66E8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3570288"/>
            <a:ext cx="1281112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71286ECC-0F2E-1429-2909-DCAFC37F7ABB}"/>
              </a:ext>
            </a:extLst>
          </p:cNvPr>
          <p:cNvCxnSpPr/>
          <p:nvPr/>
        </p:nvCxnSpPr>
        <p:spPr>
          <a:xfrm flipV="1">
            <a:off x="1947863" y="4529138"/>
            <a:ext cx="2149475" cy="1587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34D6A451-9B69-2917-056A-B06B8704D299}"/>
              </a:ext>
            </a:extLst>
          </p:cNvPr>
          <p:cNvSpPr/>
          <p:nvPr/>
        </p:nvSpPr>
        <p:spPr>
          <a:xfrm>
            <a:off x="2282825" y="4360863"/>
            <a:ext cx="1462088" cy="377825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預金１億円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AFE763E-7F2D-2B4E-BA40-DE4AD4A63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80"/>
          <a:stretch>
            <a:fillRect/>
          </a:stretch>
        </p:blipFill>
        <p:spPr bwMode="auto">
          <a:xfrm>
            <a:off x="1041400" y="3897313"/>
            <a:ext cx="12557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49F6535-7A52-6084-40CB-BCEB454263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3811588"/>
            <a:ext cx="1409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76B5AC03-D627-FB4C-0A1C-10716350FF7E}"/>
              </a:ext>
            </a:extLst>
          </p:cNvPr>
          <p:cNvCxnSpPr/>
          <p:nvPr/>
        </p:nvCxnSpPr>
        <p:spPr>
          <a:xfrm flipV="1">
            <a:off x="4872038" y="4529138"/>
            <a:ext cx="2149475" cy="15875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24BF4E70-13A1-817A-5FC4-5E5393517CC2}"/>
              </a:ext>
            </a:extLst>
          </p:cNvPr>
          <p:cNvSpPr/>
          <p:nvPr/>
        </p:nvSpPr>
        <p:spPr>
          <a:xfrm>
            <a:off x="5224463" y="4397375"/>
            <a:ext cx="1303337" cy="341313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  <a:r>
              <a: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億円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0F5B8DD5-5656-5E74-8E1A-A2377E019F95}"/>
              </a:ext>
            </a:extLst>
          </p:cNvPr>
          <p:cNvCxnSpPr/>
          <p:nvPr/>
        </p:nvCxnSpPr>
        <p:spPr>
          <a:xfrm flipH="1" flipV="1">
            <a:off x="4872038" y="4192588"/>
            <a:ext cx="2149475" cy="14287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コンテンツ プレースホルダー 5">
            <a:extLst>
              <a:ext uri="{FF2B5EF4-FFF2-40B4-BE49-F238E27FC236}">
                <a16:creationId xmlns:a16="http://schemas.microsoft.com/office/drawing/2014/main" id="{45554513-E3E3-0970-8969-6338AFA3AA98}"/>
              </a:ext>
            </a:extLst>
          </p:cNvPr>
          <p:cNvSpPr txBox="1">
            <a:spLocks/>
          </p:cNvSpPr>
          <p:nvPr/>
        </p:nvSpPr>
        <p:spPr bwMode="auto">
          <a:xfrm>
            <a:off x="5543550" y="3887788"/>
            <a:ext cx="8223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1600" b="1">
                <a:latin typeface="メイリオ" panose="020B0604030504040204" pitchFamily="34" charset="-128"/>
                <a:ea typeface="メイリオ" panose="020B0604030504040204" pitchFamily="34" charset="-128"/>
              </a:rPr>
              <a:t>利子</a:t>
            </a:r>
            <a:endParaRPr lang="en-US" altLang="ja-JP" sz="1600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015AD6E2-A315-FD22-E664-C7580F3253FB}"/>
              </a:ext>
            </a:extLst>
          </p:cNvPr>
          <p:cNvCxnSpPr/>
          <p:nvPr/>
        </p:nvCxnSpPr>
        <p:spPr>
          <a:xfrm flipH="1" flipV="1">
            <a:off x="1920875" y="4192588"/>
            <a:ext cx="2149475" cy="14287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コンテンツ プレースホルダー 5">
            <a:extLst>
              <a:ext uri="{FF2B5EF4-FFF2-40B4-BE49-F238E27FC236}">
                <a16:creationId xmlns:a16="http://schemas.microsoft.com/office/drawing/2014/main" id="{56AC628F-9E5D-7B0C-2272-811C03322232}"/>
              </a:ext>
            </a:extLst>
          </p:cNvPr>
          <p:cNvSpPr txBox="1">
            <a:spLocks/>
          </p:cNvSpPr>
          <p:nvPr/>
        </p:nvSpPr>
        <p:spPr bwMode="auto">
          <a:xfrm>
            <a:off x="2592388" y="3887788"/>
            <a:ext cx="8223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1600" b="1">
                <a:latin typeface="メイリオ" panose="020B0604030504040204" pitchFamily="34" charset="-128"/>
                <a:ea typeface="メイリオ" panose="020B0604030504040204" pitchFamily="34" charset="-128"/>
              </a:rPr>
              <a:t>利子</a:t>
            </a:r>
            <a:endParaRPr lang="en-US" altLang="ja-JP" sz="1600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28" name="円形吹き出し 27">
            <a:extLst>
              <a:ext uri="{FF2B5EF4-FFF2-40B4-BE49-F238E27FC236}">
                <a16:creationId xmlns:a16="http://schemas.microsoft.com/office/drawing/2014/main" id="{02D9128E-08D4-A84F-F6EB-F552818E813D}"/>
              </a:ext>
            </a:extLst>
          </p:cNvPr>
          <p:cNvSpPr/>
          <p:nvPr/>
        </p:nvSpPr>
        <p:spPr>
          <a:xfrm>
            <a:off x="6042025" y="2184400"/>
            <a:ext cx="1957388" cy="1371600"/>
          </a:xfrm>
          <a:prstGeom prst="wedgeEllipseCallout">
            <a:avLst>
              <a:gd name="adj1" fmla="val -51779"/>
              <a:gd name="adj2" fmla="val 69423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809" name="コンテンツ プレースホルダー 5">
            <a:extLst>
              <a:ext uri="{FF2B5EF4-FFF2-40B4-BE49-F238E27FC236}">
                <a16:creationId xmlns:a16="http://schemas.microsoft.com/office/drawing/2014/main" id="{08993D63-4185-0AB8-6B63-904F2C17150D}"/>
              </a:ext>
            </a:extLst>
          </p:cNvPr>
          <p:cNvSpPr txBox="1">
            <a:spLocks/>
          </p:cNvSpPr>
          <p:nvPr/>
        </p:nvSpPr>
        <p:spPr bwMode="auto">
          <a:xfrm>
            <a:off x="6065838" y="2471738"/>
            <a:ext cx="19558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貸出金利</a:t>
            </a:r>
            <a:endParaRPr lang="en-US" altLang="ja-JP" sz="2400" b="1">
              <a:solidFill>
                <a:schemeClr val="bg1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36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５</a:t>
            </a:r>
            <a:r>
              <a:rPr lang="en-US" altLang="ja-JP" sz="24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%</a:t>
            </a:r>
          </a:p>
        </p:txBody>
      </p:sp>
      <p:sp>
        <p:nvSpPr>
          <p:cNvPr id="31" name="円形吹き出し 30">
            <a:extLst>
              <a:ext uri="{FF2B5EF4-FFF2-40B4-BE49-F238E27FC236}">
                <a16:creationId xmlns:a16="http://schemas.microsoft.com/office/drawing/2014/main" id="{5811DF9E-29D9-A4F2-32C4-F494B7D8688A}"/>
              </a:ext>
            </a:extLst>
          </p:cNvPr>
          <p:cNvSpPr/>
          <p:nvPr/>
        </p:nvSpPr>
        <p:spPr>
          <a:xfrm>
            <a:off x="1041400" y="2193925"/>
            <a:ext cx="1957388" cy="1371600"/>
          </a:xfrm>
          <a:prstGeom prst="wedgeEllipseCallout">
            <a:avLst>
              <a:gd name="adj1" fmla="val 45913"/>
              <a:gd name="adj2" fmla="val 68558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811" name="コンテンツ プレースホルダー 5">
            <a:extLst>
              <a:ext uri="{FF2B5EF4-FFF2-40B4-BE49-F238E27FC236}">
                <a16:creationId xmlns:a16="http://schemas.microsoft.com/office/drawing/2014/main" id="{25300B3D-12A4-150C-2E50-FB8AD6E59C0C}"/>
              </a:ext>
            </a:extLst>
          </p:cNvPr>
          <p:cNvSpPr txBox="1">
            <a:spLocks/>
          </p:cNvSpPr>
          <p:nvPr/>
        </p:nvSpPr>
        <p:spPr bwMode="auto">
          <a:xfrm>
            <a:off x="1063625" y="2481263"/>
            <a:ext cx="19573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預金金利</a:t>
            </a:r>
            <a:endParaRPr lang="en-US" altLang="ja-JP" sz="2400" b="1">
              <a:solidFill>
                <a:schemeClr val="bg1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ja-JP" sz="36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</a:t>
            </a:r>
            <a:r>
              <a:rPr lang="en-US" altLang="ja-JP" sz="24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%</a:t>
            </a:r>
          </a:p>
        </p:txBody>
      </p:sp>
      <p:sp>
        <p:nvSpPr>
          <p:cNvPr id="33" name="コンテンツ プレースホルダー 5">
            <a:extLst>
              <a:ext uri="{FF2B5EF4-FFF2-40B4-BE49-F238E27FC236}">
                <a16:creationId xmlns:a16="http://schemas.microsoft.com/office/drawing/2014/main" id="{5FD2A6A9-FF75-795B-F0C1-E04E294FCB7D}"/>
              </a:ext>
            </a:extLst>
          </p:cNvPr>
          <p:cNvSpPr txBox="1">
            <a:spLocks/>
          </p:cNvSpPr>
          <p:nvPr/>
        </p:nvSpPr>
        <p:spPr bwMode="auto">
          <a:xfrm>
            <a:off x="555625" y="5019675"/>
            <a:ext cx="199072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1400" b="1">
                <a:latin typeface="ＭＳ Ｐゴシック" panose="020B0600070205080204" pitchFamily="34" charset="-128"/>
              </a:rPr>
              <a:t>お金に余裕がある</a:t>
            </a:r>
            <a:br>
              <a:rPr lang="en-US" altLang="ja-JP" sz="1400" b="1">
                <a:latin typeface="ＭＳ Ｐゴシック" panose="020B0600070205080204" pitchFamily="34" charset="-128"/>
              </a:rPr>
            </a:br>
            <a:r>
              <a:rPr lang="ja-JP" altLang="en-US" sz="1400" b="1">
                <a:latin typeface="ＭＳ Ｐゴシック" panose="020B0600070205080204" pitchFamily="34" charset="-128"/>
              </a:rPr>
              <a:t>個人や企業</a:t>
            </a:r>
            <a:endParaRPr lang="en-US" altLang="ja-JP" sz="1400" b="1">
              <a:latin typeface="ＭＳ Ｐゴシック" panose="020B0600070205080204" pitchFamily="34" charset="-128"/>
            </a:endParaRPr>
          </a:p>
        </p:txBody>
      </p:sp>
      <p:sp>
        <p:nvSpPr>
          <p:cNvPr id="34" name="コンテンツ プレースホルダー 5">
            <a:extLst>
              <a:ext uri="{FF2B5EF4-FFF2-40B4-BE49-F238E27FC236}">
                <a16:creationId xmlns:a16="http://schemas.microsoft.com/office/drawing/2014/main" id="{43BAD2BB-BDB0-59E2-30B3-D26FE25BF9A7}"/>
              </a:ext>
            </a:extLst>
          </p:cNvPr>
          <p:cNvSpPr txBox="1">
            <a:spLocks/>
          </p:cNvSpPr>
          <p:nvPr/>
        </p:nvSpPr>
        <p:spPr bwMode="auto">
          <a:xfrm>
            <a:off x="6529388" y="5019675"/>
            <a:ext cx="1989137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1400" b="1">
                <a:latin typeface="ＭＳ Ｐゴシック" panose="020B0600070205080204" pitchFamily="34" charset="-128"/>
              </a:rPr>
              <a:t>お金を必要としている</a:t>
            </a:r>
            <a:br>
              <a:rPr lang="en-US" altLang="ja-JP" sz="1400" b="1">
                <a:latin typeface="ＭＳ Ｐゴシック" panose="020B0600070205080204" pitchFamily="34" charset="-128"/>
              </a:rPr>
            </a:br>
            <a:r>
              <a:rPr lang="ja-JP" altLang="en-US" sz="1400" b="1">
                <a:latin typeface="ＭＳ Ｐゴシック" panose="020B0600070205080204" pitchFamily="34" charset="-128"/>
              </a:rPr>
              <a:t>個人や企業</a:t>
            </a:r>
            <a:endParaRPr lang="en-US" altLang="ja-JP" sz="1400" b="1">
              <a:latin typeface="ＭＳ Ｐゴシック" panose="020B0600070205080204" pitchFamily="34" charset="-128"/>
            </a:endParaRPr>
          </a:p>
        </p:txBody>
      </p:sp>
      <p:sp>
        <p:nvSpPr>
          <p:cNvPr id="36" name="円形吹き出し 35">
            <a:extLst>
              <a:ext uri="{FF2B5EF4-FFF2-40B4-BE49-F238E27FC236}">
                <a16:creationId xmlns:a16="http://schemas.microsoft.com/office/drawing/2014/main" id="{93BA82A9-9017-DC68-C9F4-B3B5CD07DB7B}"/>
              </a:ext>
            </a:extLst>
          </p:cNvPr>
          <p:cNvSpPr/>
          <p:nvPr/>
        </p:nvSpPr>
        <p:spPr>
          <a:xfrm>
            <a:off x="3208338" y="1698625"/>
            <a:ext cx="2563812" cy="1797050"/>
          </a:xfrm>
          <a:prstGeom prst="wedgeEllipseCallout">
            <a:avLst>
              <a:gd name="adj1" fmla="val 2225"/>
              <a:gd name="adj2" fmla="val 65096"/>
            </a:avLst>
          </a:prstGeom>
          <a:solidFill>
            <a:schemeClr val="accent6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33815" name="コンテンツ プレースホルダー 5">
            <a:extLst>
              <a:ext uri="{FF2B5EF4-FFF2-40B4-BE49-F238E27FC236}">
                <a16:creationId xmlns:a16="http://schemas.microsoft.com/office/drawing/2014/main" id="{C0553DE2-7FD7-3ECA-FA74-331FF1640FB9}"/>
              </a:ext>
            </a:extLst>
          </p:cNvPr>
          <p:cNvSpPr txBox="1">
            <a:spLocks/>
          </p:cNvSpPr>
          <p:nvPr/>
        </p:nvSpPr>
        <p:spPr bwMode="auto">
          <a:xfrm>
            <a:off x="3230563" y="2184400"/>
            <a:ext cx="256381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銀行の利益は</a:t>
            </a:r>
            <a:br>
              <a:rPr lang="en-US" altLang="ja-JP" sz="24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40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いくら？</a:t>
            </a:r>
            <a:endParaRPr lang="en-US" altLang="ja-JP" sz="4000" b="1">
              <a:solidFill>
                <a:schemeClr val="bg1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27" name="角丸四角形 26">
            <a:extLst>
              <a:ext uri="{FF2B5EF4-FFF2-40B4-BE49-F238E27FC236}">
                <a16:creationId xmlns:a16="http://schemas.microsoft.com/office/drawing/2014/main" id="{CA1F11FC-4B9D-2463-9BBD-1BBA33262367}"/>
              </a:ext>
            </a:extLst>
          </p:cNvPr>
          <p:cNvSpPr/>
          <p:nvPr/>
        </p:nvSpPr>
        <p:spPr>
          <a:xfrm>
            <a:off x="6302375" y="5910263"/>
            <a:ext cx="2441575" cy="65246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ワークシート</a:t>
            </a:r>
            <a:br>
              <a: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に記入しよう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FDF9834D-1E45-07FD-42CB-062DB62C8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8249">
            <a:off x="6326188" y="5868988"/>
            <a:ext cx="80803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4" grpId="0"/>
      <p:bldP spid="26" grpId="0"/>
      <p:bldP spid="28" grpId="0" animBg="1"/>
      <p:bldP spid="31" grpId="0" animBg="1"/>
      <p:bldP spid="33" grpId="0" animBg="1"/>
      <p:bldP spid="34" grpId="0" animBg="1"/>
      <p:bldP spid="3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番号プレースホルダー 3">
            <a:extLst>
              <a:ext uri="{FF2B5EF4-FFF2-40B4-BE49-F238E27FC236}">
                <a16:creationId xmlns:a16="http://schemas.microsoft.com/office/drawing/2014/main" id="{D0E5C3BD-1E01-1989-1B68-9EEC1A460E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13ECD16-0038-48FF-A7D6-A1B4A7C16E42}" type="slidenum">
              <a:rPr lang="ja-JP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35843" name="図 14">
            <a:extLst>
              <a:ext uri="{FF2B5EF4-FFF2-40B4-BE49-F238E27FC236}">
                <a16:creationId xmlns:a16="http://schemas.microsoft.com/office/drawing/2014/main" id="{E34A9D1F-2656-3D88-210D-69F51860E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2844800"/>
            <a:ext cx="1281112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C55F7E48-E85C-D78E-9119-017848334739}"/>
              </a:ext>
            </a:extLst>
          </p:cNvPr>
          <p:cNvCxnSpPr/>
          <p:nvPr/>
        </p:nvCxnSpPr>
        <p:spPr>
          <a:xfrm flipV="1">
            <a:off x="1947863" y="3803650"/>
            <a:ext cx="2149475" cy="1587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CA9559BD-80BE-81DD-0FE3-FAA7AD23517D}"/>
              </a:ext>
            </a:extLst>
          </p:cNvPr>
          <p:cNvSpPr/>
          <p:nvPr/>
        </p:nvSpPr>
        <p:spPr>
          <a:xfrm>
            <a:off x="2282825" y="3635375"/>
            <a:ext cx="1462088" cy="37623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預金１億円</a:t>
            </a:r>
          </a:p>
        </p:txBody>
      </p:sp>
      <p:pic>
        <p:nvPicPr>
          <p:cNvPr id="35846" name="図 19">
            <a:extLst>
              <a:ext uri="{FF2B5EF4-FFF2-40B4-BE49-F238E27FC236}">
                <a16:creationId xmlns:a16="http://schemas.microsoft.com/office/drawing/2014/main" id="{5B2D97B1-7DCF-1AB4-A3B2-6520C1C1C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80"/>
          <a:stretch>
            <a:fillRect/>
          </a:stretch>
        </p:blipFill>
        <p:spPr bwMode="auto">
          <a:xfrm>
            <a:off x="1041400" y="3170238"/>
            <a:ext cx="12557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図 8">
            <a:extLst>
              <a:ext uri="{FF2B5EF4-FFF2-40B4-BE49-F238E27FC236}">
                <a16:creationId xmlns:a16="http://schemas.microsoft.com/office/drawing/2014/main" id="{F0E42645-FED2-A009-C08C-A28DB6CEA1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3086100"/>
            <a:ext cx="1409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899D00AA-B19B-A742-9592-24FA56B3CBC2}"/>
              </a:ext>
            </a:extLst>
          </p:cNvPr>
          <p:cNvCxnSpPr/>
          <p:nvPr/>
        </p:nvCxnSpPr>
        <p:spPr>
          <a:xfrm flipV="1">
            <a:off x="4872038" y="3803650"/>
            <a:ext cx="2149475" cy="15875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2FC6B6F3-31E9-6624-4E14-60D1C33502FE}"/>
              </a:ext>
            </a:extLst>
          </p:cNvPr>
          <p:cNvSpPr/>
          <p:nvPr/>
        </p:nvSpPr>
        <p:spPr>
          <a:xfrm>
            <a:off x="5224463" y="3670300"/>
            <a:ext cx="1303337" cy="341313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  <a:r>
              <a: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億円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A1B3561-D344-0594-0B88-CA915CF22E7B}"/>
              </a:ext>
            </a:extLst>
          </p:cNvPr>
          <p:cNvCxnSpPr/>
          <p:nvPr/>
        </p:nvCxnSpPr>
        <p:spPr>
          <a:xfrm flipH="1" flipV="1">
            <a:off x="4872038" y="3465513"/>
            <a:ext cx="2149475" cy="1587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1" name="コンテンツ プレースホルダー 5">
            <a:extLst>
              <a:ext uri="{FF2B5EF4-FFF2-40B4-BE49-F238E27FC236}">
                <a16:creationId xmlns:a16="http://schemas.microsoft.com/office/drawing/2014/main" id="{33C4AE20-DD65-F868-5C28-5B32FE17F21B}"/>
              </a:ext>
            </a:extLst>
          </p:cNvPr>
          <p:cNvSpPr txBox="1">
            <a:spLocks/>
          </p:cNvSpPr>
          <p:nvPr/>
        </p:nvSpPr>
        <p:spPr bwMode="auto">
          <a:xfrm>
            <a:off x="5543550" y="3162300"/>
            <a:ext cx="8223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1600" b="1">
                <a:latin typeface="メイリオ" panose="020B0604030504040204" pitchFamily="34" charset="-128"/>
                <a:ea typeface="メイリオ" panose="020B0604030504040204" pitchFamily="34" charset="-128"/>
              </a:rPr>
              <a:t>利子</a:t>
            </a:r>
            <a:endParaRPr lang="en-US" altLang="ja-JP" sz="1600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ABD3851C-CA35-B6ED-4732-E8B55A695C61}"/>
              </a:ext>
            </a:extLst>
          </p:cNvPr>
          <p:cNvCxnSpPr/>
          <p:nvPr/>
        </p:nvCxnSpPr>
        <p:spPr>
          <a:xfrm flipH="1" flipV="1">
            <a:off x="1920875" y="3465513"/>
            <a:ext cx="2149475" cy="1587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3" name="コンテンツ プレースホルダー 5">
            <a:extLst>
              <a:ext uri="{FF2B5EF4-FFF2-40B4-BE49-F238E27FC236}">
                <a16:creationId xmlns:a16="http://schemas.microsoft.com/office/drawing/2014/main" id="{35C3EFE4-9F34-38E2-0E12-095A5549B9E1}"/>
              </a:ext>
            </a:extLst>
          </p:cNvPr>
          <p:cNvSpPr txBox="1">
            <a:spLocks/>
          </p:cNvSpPr>
          <p:nvPr/>
        </p:nvSpPr>
        <p:spPr bwMode="auto">
          <a:xfrm>
            <a:off x="2592388" y="3162300"/>
            <a:ext cx="8223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1600" b="1">
                <a:latin typeface="メイリオ" panose="020B0604030504040204" pitchFamily="34" charset="-128"/>
                <a:ea typeface="メイリオ" panose="020B0604030504040204" pitchFamily="34" charset="-128"/>
              </a:rPr>
              <a:t>利子</a:t>
            </a:r>
            <a:endParaRPr lang="en-US" altLang="ja-JP" sz="1600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28" name="円形吹き出し 27">
            <a:extLst>
              <a:ext uri="{FF2B5EF4-FFF2-40B4-BE49-F238E27FC236}">
                <a16:creationId xmlns:a16="http://schemas.microsoft.com/office/drawing/2014/main" id="{7CD1499A-C452-AEFE-E9F0-33D77FEA3371}"/>
              </a:ext>
            </a:extLst>
          </p:cNvPr>
          <p:cNvSpPr/>
          <p:nvPr/>
        </p:nvSpPr>
        <p:spPr>
          <a:xfrm>
            <a:off x="6005513" y="1458913"/>
            <a:ext cx="2016125" cy="1371600"/>
          </a:xfrm>
          <a:prstGeom prst="wedgeEllipseCallout">
            <a:avLst>
              <a:gd name="adj1" fmla="val -51779"/>
              <a:gd name="adj2" fmla="val 69423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5855" name="コンテンツ プレースホルダー 5">
            <a:extLst>
              <a:ext uri="{FF2B5EF4-FFF2-40B4-BE49-F238E27FC236}">
                <a16:creationId xmlns:a16="http://schemas.microsoft.com/office/drawing/2014/main" id="{38DD0A7C-FE91-4E0B-66F3-BEB8EFFA7560}"/>
              </a:ext>
            </a:extLst>
          </p:cNvPr>
          <p:cNvSpPr txBox="1">
            <a:spLocks/>
          </p:cNvSpPr>
          <p:nvPr/>
        </p:nvSpPr>
        <p:spPr bwMode="auto">
          <a:xfrm>
            <a:off x="6065838" y="1746250"/>
            <a:ext cx="19558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貸出金利</a:t>
            </a:r>
            <a:r>
              <a:rPr lang="en-US" altLang="ja-JP" sz="24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5</a:t>
            </a:r>
            <a:r>
              <a:rPr lang="en-US" altLang="ja-JP" sz="16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%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ja-JP" sz="36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500</a:t>
            </a:r>
            <a:r>
              <a:rPr lang="ja-JP" altLang="en-US" sz="18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万円</a:t>
            </a:r>
            <a:endParaRPr lang="en-US" altLang="ja-JP" sz="2400" b="1">
              <a:solidFill>
                <a:schemeClr val="bg1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31" name="円形吹き出し 30">
            <a:extLst>
              <a:ext uri="{FF2B5EF4-FFF2-40B4-BE49-F238E27FC236}">
                <a16:creationId xmlns:a16="http://schemas.microsoft.com/office/drawing/2014/main" id="{421CC90E-814A-937D-65C6-3C3D3D8AE876}"/>
              </a:ext>
            </a:extLst>
          </p:cNvPr>
          <p:cNvSpPr/>
          <p:nvPr/>
        </p:nvSpPr>
        <p:spPr>
          <a:xfrm>
            <a:off x="1004888" y="1466850"/>
            <a:ext cx="2016125" cy="1373188"/>
          </a:xfrm>
          <a:prstGeom prst="wedgeEllipseCallout">
            <a:avLst>
              <a:gd name="adj1" fmla="val 45913"/>
              <a:gd name="adj2" fmla="val 68558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5857" name="コンテンツ プレースホルダー 5">
            <a:extLst>
              <a:ext uri="{FF2B5EF4-FFF2-40B4-BE49-F238E27FC236}">
                <a16:creationId xmlns:a16="http://schemas.microsoft.com/office/drawing/2014/main" id="{9154C5D3-98FA-B141-F95D-1138F94CBB56}"/>
              </a:ext>
            </a:extLst>
          </p:cNvPr>
          <p:cNvSpPr txBox="1">
            <a:spLocks/>
          </p:cNvSpPr>
          <p:nvPr/>
        </p:nvSpPr>
        <p:spPr bwMode="auto">
          <a:xfrm>
            <a:off x="1063625" y="1754188"/>
            <a:ext cx="19573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預金金利</a:t>
            </a:r>
            <a:r>
              <a:rPr lang="en-US" altLang="ja-JP" sz="24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</a:t>
            </a:r>
            <a:r>
              <a:rPr lang="en-US" altLang="ja-JP" sz="16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%</a:t>
            </a:r>
            <a:endParaRPr lang="en-US" altLang="ja-JP" sz="2400" b="1">
              <a:solidFill>
                <a:schemeClr val="bg1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ja-JP" sz="36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100</a:t>
            </a:r>
            <a:r>
              <a:rPr lang="ja-JP" altLang="en-US" sz="18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万円</a:t>
            </a:r>
            <a:endParaRPr lang="en-US" altLang="ja-JP" sz="2400" b="1">
              <a:solidFill>
                <a:schemeClr val="bg1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35858" name="コンテンツ プレースホルダー 5">
            <a:extLst>
              <a:ext uri="{FF2B5EF4-FFF2-40B4-BE49-F238E27FC236}">
                <a16:creationId xmlns:a16="http://schemas.microsoft.com/office/drawing/2014/main" id="{FB753CF0-5BA6-A7F1-E1E9-54338166A469}"/>
              </a:ext>
            </a:extLst>
          </p:cNvPr>
          <p:cNvSpPr txBox="1">
            <a:spLocks/>
          </p:cNvSpPr>
          <p:nvPr/>
        </p:nvSpPr>
        <p:spPr bwMode="auto">
          <a:xfrm>
            <a:off x="555625" y="4294188"/>
            <a:ext cx="1990725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1400" b="1">
                <a:latin typeface="ＭＳ Ｐゴシック" panose="020B0600070205080204" pitchFamily="34" charset="-128"/>
              </a:rPr>
              <a:t>お金に余裕がある</a:t>
            </a:r>
            <a:br>
              <a:rPr lang="en-US" altLang="ja-JP" sz="1400" b="1">
                <a:latin typeface="ＭＳ Ｐゴシック" panose="020B0600070205080204" pitchFamily="34" charset="-128"/>
              </a:rPr>
            </a:br>
            <a:r>
              <a:rPr lang="ja-JP" altLang="en-US" sz="1400" b="1">
                <a:latin typeface="ＭＳ Ｐゴシック" panose="020B0600070205080204" pitchFamily="34" charset="-128"/>
              </a:rPr>
              <a:t>個人や企業</a:t>
            </a:r>
            <a:endParaRPr lang="en-US" altLang="ja-JP" sz="1400" b="1">
              <a:latin typeface="ＭＳ Ｐゴシック" panose="020B0600070205080204" pitchFamily="34" charset="-128"/>
            </a:endParaRPr>
          </a:p>
        </p:txBody>
      </p:sp>
      <p:sp>
        <p:nvSpPr>
          <p:cNvPr id="35859" name="コンテンツ プレースホルダー 5">
            <a:extLst>
              <a:ext uri="{FF2B5EF4-FFF2-40B4-BE49-F238E27FC236}">
                <a16:creationId xmlns:a16="http://schemas.microsoft.com/office/drawing/2014/main" id="{D58429B7-9693-4F29-21B4-A5EF74C57233}"/>
              </a:ext>
            </a:extLst>
          </p:cNvPr>
          <p:cNvSpPr txBox="1">
            <a:spLocks/>
          </p:cNvSpPr>
          <p:nvPr/>
        </p:nvSpPr>
        <p:spPr bwMode="auto">
          <a:xfrm>
            <a:off x="6529388" y="4294188"/>
            <a:ext cx="1989137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1400" b="1">
                <a:latin typeface="ＭＳ Ｐゴシック" panose="020B0600070205080204" pitchFamily="34" charset="-128"/>
              </a:rPr>
              <a:t>お金を必要としている</a:t>
            </a:r>
            <a:br>
              <a:rPr lang="en-US" altLang="ja-JP" sz="1400" b="1">
                <a:latin typeface="ＭＳ Ｐゴシック" panose="020B0600070205080204" pitchFamily="34" charset="-128"/>
              </a:rPr>
            </a:br>
            <a:r>
              <a:rPr lang="ja-JP" altLang="en-US" sz="1400" b="1">
                <a:latin typeface="ＭＳ Ｐゴシック" panose="020B0600070205080204" pitchFamily="34" charset="-128"/>
              </a:rPr>
              <a:t>個人や企業</a:t>
            </a:r>
            <a:endParaRPr lang="en-US" altLang="ja-JP" sz="1400" b="1">
              <a:latin typeface="ＭＳ Ｐゴシック" panose="020B0600070205080204" pitchFamily="34" charset="-128"/>
            </a:endParaRPr>
          </a:p>
        </p:txBody>
      </p:sp>
      <p:sp>
        <p:nvSpPr>
          <p:cNvPr id="35" name="コンテンツ プレースホルダー 5">
            <a:extLst>
              <a:ext uri="{FF2B5EF4-FFF2-40B4-BE49-F238E27FC236}">
                <a16:creationId xmlns:a16="http://schemas.microsoft.com/office/drawing/2014/main" id="{9FE87AEB-C8A6-86C5-8920-CF2300120BEB}"/>
              </a:ext>
            </a:extLst>
          </p:cNvPr>
          <p:cNvSpPr>
            <a:spLocks/>
          </p:cNvSpPr>
          <p:nvPr/>
        </p:nvSpPr>
        <p:spPr bwMode="auto">
          <a:xfrm>
            <a:off x="936625" y="5205413"/>
            <a:ext cx="1957388" cy="11382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24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貸出利子</a:t>
            </a:r>
            <a:endParaRPr lang="en-US" altLang="ja-JP" sz="2400" b="1">
              <a:solidFill>
                <a:srgbClr val="002060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ja-JP" sz="36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500</a:t>
            </a:r>
            <a:r>
              <a:rPr lang="ja-JP" altLang="en-US" sz="18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万円</a:t>
            </a:r>
            <a:endParaRPr lang="en-US" altLang="ja-JP" sz="2400" b="1">
              <a:solidFill>
                <a:srgbClr val="002060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38" name="コンテンツ プレースホルダー 5">
            <a:extLst>
              <a:ext uri="{FF2B5EF4-FFF2-40B4-BE49-F238E27FC236}">
                <a16:creationId xmlns:a16="http://schemas.microsoft.com/office/drawing/2014/main" id="{0ADBAC2F-60C2-E1B7-D886-FE2A64695C1E}"/>
              </a:ext>
            </a:extLst>
          </p:cNvPr>
          <p:cNvSpPr>
            <a:spLocks/>
          </p:cNvSpPr>
          <p:nvPr/>
        </p:nvSpPr>
        <p:spPr bwMode="auto">
          <a:xfrm>
            <a:off x="3517900" y="5205413"/>
            <a:ext cx="1957388" cy="11382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24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預金利子</a:t>
            </a:r>
            <a:endParaRPr lang="en-US" altLang="ja-JP" sz="2400" b="1">
              <a:solidFill>
                <a:srgbClr val="002060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ja-JP" sz="36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100</a:t>
            </a:r>
            <a:r>
              <a:rPr lang="ja-JP" altLang="en-US" sz="18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万円</a:t>
            </a:r>
            <a:endParaRPr lang="en-US" altLang="ja-JP" sz="2400" b="1">
              <a:solidFill>
                <a:srgbClr val="002060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961761D-A3CF-D631-CC2C-CC1E4B6BF50E}"/>
              </a:ext>
            </a:extLst>
          </p:cNvPr>
          <p:cNvSpPr/>
          <p:nvPr/>
        </p:nvSpPr>
        <p:spPr>
          <a:xfrm>
            <a:off x="3057525" y="5665788"/>
            <a:ext cx="344488" cy="1079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93E27195-D367-0D35-D356-0E7220A949C6}"/>
              </a:ext>
            </a:extLst>
          </p:cNvPr>
          <p:cNvSpPr/>
          <p:nvPr/>
        </p:nvSpPr>
        <p:spPr>
          <a:xfrm>
            <a:off x="5713413" y="5605463"/>
            <a:ext cx="344487" cy="1079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1A24629-77CC-0644-3510-BDCAE6D41A99}"/>
              </a:ext>
            </a:extLst>
          </p:cNvPr>
          <p:cNvSpPr/>
          <p:nvPr/>
        </p:nvSpPr>
        <p:spPr>
          <a:xfrm>
            <a:off x="5713413" y="5795963"/>
            <a:ext cx="344487" cy="1079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2" name="コンテンツ プレースホルダー 5">
            <a:extLst>
              <a:ext uri="{FF2B5EF4-FFF2-40B4-BE49-F238E27FC236}">
                <a16:creationId xmlns:a16="http://schemas.microsoft.com/office/drawing/2014/main" id="{785FAE50-9344-1513-776F-820F31AD58FF}"/>
              </a:ext>
            </a:extLst>
          </p:cNvPr>
          <p:cNvSpPr>
            <a:spLocks/>
          </p:cNvSpPr>
          <p:nvPr/>
        </p:nvSpPr>
        <p:spPr bwMode="auto">
          <a:xfrm>
            <a:off x="6283325" y="5205413"/>
            <a:ext cx="1955800" cy="11382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2400" b="1">
                <a:solidFill>
                  <a:srgbClr val="FF000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銀行の利益</a:t>
            </a:r>
            <a:endParaRPr lang="en-US" altLang="ja-JP" sz="2400" b="1">
              <a:solidFill>
                <a:srgbClr val="FF0000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ja-JP" sz="3600" b="1">
                <a:solidFill>
                  <a:srgbClr val="FF000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400</a:t>
            </a:r>
            <a:r>
              <a:rPr lang="ja-JP" altLang="en-US" sz="1800" b="1">
                <a:solidFill>
                  <a:srgbClr val="FF000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万円</a:t>
            </a:r>
            <a:endParaRPr lang="en-US" altLang="ja-JP" sz="2400" b="1">
              <a:solidFill>
                <a:srgbClr val="FF0000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35866" name="Title Placeholder 1">
            <a:extLst>
              <a:ext uri="{FF2B5EF4-FFF2-40B4-BE49-F238E27FC236}">
                <a16:creationId xmlns:a16="http://schemas.microsoft.com/office/drawing/2014/main" id="{EBFD2C62-AADE-27EA-DE3E-1AB77048BB23}"/>
              </a:ext>
            </a:extLst>
          </p:cNvPr>
          <p:cNvSpPr>
            <a:spLocks/>
          </p:cNvSpPr>
          <p:nvPr/>
        </p:nvSpPr>
        <p:spPr bwMode="auto">
          <a:xfrm>
            <a:off x="223838" y="144463"/>
            <a:ext cx="8788400" cy="722312"/>
          </a:xfrm>
          <a:prstGeom prst="roundRect">
            <a:avLst>
              <a:gd name="adj" fmla="val 47625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銀行の利益を確認しよう</a:t>
            </a:r>
            <a:endParaRPr lang="en-US" altLang="ja-JP" sz="3600" b="1">
              <a:solidFill>
                <a:schemeClr val="bg1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5" grpId="0" animBg="1"/>
      <p:bldP spid="38" grpId="0" animBg="1"/>
      <p:bldP spid="5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図 9">
            <a:extLst>
              <a:ext uri="{FF2B5EF4-FFF2-40B4-BE49-F238E27FC236}">
                <a16:creationId xmlns:a16="http://schemas.microsoft.com/office/drawing/2014/main" id="{D7D5C25E-9B54-FFFB-3318-719F723E3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4737100"/>
            <a:ext cx="18415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タイトル 1">
            <a:extLst>
              <a:ext uri="{FF2B5EF4-FFF2-40B4-BE49-F238E27FC236}">
                <a16:creationId xmlns:a16="http://schemas.microsoft.com/office/drawing/2014/main" id="{14FB0EEA-D0E8-E379-1934-69EC8A78EE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1838" y="2755900"/>
            <a:ext cx="7518400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>
                <a:latin typeface="メイリオ" panose="020B0604030504040204" pitchFamily="34" charset="-128"/>
                <a:ea typeface="メイリオ" panose="020B0604030504040204" pitchFamily="34" charset="-128"/>
              </a:rPr>
              <a:t>「銀行」と「日本銀行」は</a:t>
            </a:r>
            <a:br>
              <a:rPr lang="en-US" altLang="ja-JP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>
                <a:latin typeface="メイリオ" panose="020B0604030504040204" pitchFamily="34" charset="-128"/>
                <a:ea typeface="メイリオ" panose="020B0604030504040204" pitchFamily="34" charset="-128"/>
              </a:rPr>
              <a:t>どのような関係が</a:t>
            </a:r>
            <a:br>
              <a:rPr lang="en-US" altLang="ja-JP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>
                <a:latin typeface="メイリオ" panose="020B0604030504040204" pitchFamily="34" charset="-128"/>
                <a:ea typeface="メイリオ" panose="020B0604030504040204" pitchFamily="34" charset="-128"/>
              </a:rPr>
              <a:t>あるのだろう？</a:t>
            </a:r>
          </a:p>
        </p:txBody>
      </p:sp>
      <p:sp>
        <p:nvSpPr>
          <p:cNvPr id="37892" name="スライド番号プレースホルダー 2">
            <a:extLst>
              <a:ext uri="{FF2B5EF4-FFF2-40B4-BE49-F238E27FC236}">
                <a16:creationId xmlns:a16="http://schemas.microsoft.com/office/drawing/2014/main" id="{05103F77-18D5-9E47-26A3-C3C03FCF48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0526957-9440-424C-81E7-6391BE9F7533}" type="slidenum">
              <a:rPr lang="ja-JP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0975EC6B-32CE-847E-EA88-E9A73B346B17}"/>
              </a:ext>
            </a:extLst>
          </p:cNvPr>
          <p:cNvSpPr/>
          <p:nvPr/>
        </p:nvSpPr>
        <p:spPr>
          <a:xfrm>
            <a:off x="3889375" y="1082675"/>
            <a:ext cx="1201738" cy="120173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600" b="1" dirty="0">
                <a:solidFill>
                  <a:schemeClr val="bg1"/>
                </a:solidFill>
              </a:rPr>
              <a:t>Q</a:t>
            </a:r>
            <a:endParaRPr lang="ja-JP" altLang="en-US" sz="6600" b="1" dirty="0">
              <a:solidFill>
                <a:schemeClr val="bg1"/>
              </a:solidFill>
            </a:endParaRPr>
          </a:p>
        </p:txBody>
      </p:sp>
      <p:pic>
        <p:nvPicPr>
          <p:cNvPr id="37894" name="図 10">
            <a:extLst>
              <a:ext uri="{FF2B5EF4-FFF2-40B4-BE49-F238E27FC236}">
                <a16:creationId xmlns:a16="http://schemas.microsoft.com/office/drawing/2014/main" id="{B8184E84-F4DD-5E82-28E5-49A771837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4467225"/>
            <a:ext cx="12795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図 11">
            <a:extLst>
              <a:ext uri="{FF2B5EF4-FFF2-40B4-BE49-F238E27FC236}">
                <a16:creationId xmlns:a16="http://schemas.microsoft.com/office/drawing/2014/main" id="{332819D2-8094-5937-8BB4-2FD71E751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6"/>
          <a:stretch>
            <a:fillRect/>
          </a:stretch>
        </p:blipFill>
        <p:spPr bwMode="auto">
          <a:xfrm>
            <a:off x="3633788" y="4394200"/>
            <a:ext cx="1457325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テキスト ボックス 12">
            <a:extLst>
              <a:ext uri="{FF2B5EF4-FFF2-40B4-BE49-F238E27FC236}">
                <a16:creationId xmlns:a16="http://schemas.microsoft.com/office/drawing/2014/main" id="{B6F140F5-FD54-3E56-A2EF-5666B47DE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3" y="685800"/>
            <a:ext cx="2620963" cy="3698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■金融のしくみ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Placeholder 1">
            <a:extLst>
              <a:ext uri="{FF2B5EF4-FFF2-40B4-BE49-F238E27FC236}">
                <a16:creationId xmlns:a16="http://schemas.microsoft.com/office/drawing/2014/main" id="{3B695BCE-566C-AC3A-EF48-90B5DFF705BD}"/>
              </a:ext>
            </a:extLst>
          </p:cNvPr>
          <p:cNvSpPr>
            <a:spLocks/>
          </p:cNvSpPr>
          <p:nvPr/>
        </p:nvSpPr>
        <p:spPr bwMode="auto">
          <a:xfrm>
            <a:off x="223838" y="144463"/>
            <a:ext cx="8788400" cy="722312"/>
          </a:xfrm>
          <a:prstGeom prst="roundRect">
            <a:avLst>
              <a:gd name="adj" fmla="val 47625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銀行と日本銀行の関係</a:t>
            </a:r>
            <a:endParaRPr lang="en-US" altLang="ja-JP" sz="3600" b="1">
              <a:solidFill>
                <a:schemeClr val="bg1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pic>
        <p:nvPicPr>
          <p:cNvPr id="39939" name="図 38">
            <a:extLst>
              <a:ext uri="{FF2B5EF4-FFF2-40B4-BE49-F238E27FC236}">
                <a16:creationId xmlns:a16="http://schemas.microsoft.com/office/drawing/2014/main" id="{DCB3CEF7-1792-38C5-7B8B-AB6952211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6" b="43225"/>
          <a:stretch>
            <a:fillRect/>
          </a:stretch>
        </p:blipFill>
        <p:spPr bwMode="auto">
          <a:xfrm>
            <a:off x="6916738" y="1147763"/>
            <a:ext cx="101282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図 2">
            <a:extLst>
              <a:ext uri="{FF2B5EF4-FFF2-40B4-BE49-F238E27FC236}">
                <a16:creationId xmlns:a16="http://schemas.microsoft.com/office/drawing/2014/main" id="{5B173628-7A5E-5E1A-ACBB-09FF7EF02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4589463"/>
            <a:ext cx="16383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図 37">
            <a:extLst>
              <a:ext uri="{FF2B5EF4-FFF2-40B4-BE49-F238E27FC236}">
                <a16:creationId xmlns:a16="http://schemas.microsoft.com/office/drawing/2014/main" id="{68773F0D-D1B7-2A27-84CF-7073DC290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1390650"/>
            <a:ext cx="733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図 32">
            <a:extLst>
              <a:ext uri="{FF2B5EF4-FFF2-40B4-BE49-F238E27FC236}">
                <a16:creationId xmlns:a16="http://schemas.microsoft.com/office/drawing/2014/main" id="{5C20F776-3EFB-1616-63C6-3470E0658C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87"/>
          <a:stretch>
            <a:fillRect/>
          </a:stretch>
        </p:blipFill>
        <p:spPr bwMode="auto">
          <a:xfrm>
            <a:off x="1092200" y="855663"/>
            <a:ext cx="8794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図 25">
            <a:extLst>
              <a:ext uri="{FF2B5EF4-FFF2-40B4-BE49-F238E27FC236}">
                <a16:creationId xmlns:a16="http://schemas.microsoft.com/office/drawing/2014/main" id="{A392F2BA-4F9F-1A3F-79B8-D3766B1E3C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794000"/>
            <a:ext cx="16002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スライド番号プレースホルダー 3">
            <a:extLst>
              <a:ext uri="{FF2B5EF4-FFF2-40B4-BE49-F238E27FC236}">
                <a16:creationId xmlns:a16="http://schemas.microsoft.com/office/drawing/2014/main" id="{916F286E-1BF6-140B-E2D1-E617E671F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239125" y="6430963"/>
            <a:ext cx="611188" cy="15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4D762AF-5580-4834-84C2-A7A09701DFF4}" type="slidenum">
              <a:rPr lang="ja-JP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39945" name="図 1">
            <a:extLst>
              <a:ext uri="{FF2B5EF4-FFF2-40B4-BE49-F238E27FC236}">
                <a16:creationId xmlns:a16="http://schemas.microsoft.com/office/drawing/2014/main" id="{F6460913-1E45-7E3E-1E68-CB981CCEE8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1443038"/>
            <a:ext cx="130016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図 5">
            <a:extLst>
              <a:ext uri="{FF2B5EF4-FFF2-40B4-BE49-F238E27FC236}">
                <a16:creationId xmlns:a16="http://schemas.microsoft.com/office/drawing/2014/main" id="{07CA49B8-058E-243C-73AC-86CD767614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365250"/>
            <a:ext cx="11255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図 7">
            <a:extLst>
              <a:ext uri="{FF2B5EF4-FFF2-40B4-BE49-F238E27FC236}">
                <a16:creationId xmlns:a16="http://schemas.microsoft.com/office/drawing/2014/main" id="{8B1F6281-C969-049B-BE9F-FE01F118DD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2876550"/>
            <a:ext cx="1409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27B5A18F-A4CC-8B00-32F4-66E591C99173}"/>
              </a:ext>
            </a:extLst>
          </p:cNvPr>
          <p:cNvSpPr/>
          <p:nvPr/>
        </p:nvSpPr>
        <p:spPr>
          <a:xfrm>
            <a:off x="536575" y="2108200"/>
            <a:ext cx="2147888" cy="3778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お金に余裕のある個人</a:t>
            </a: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670F8645-D3B8-A252-9EED-4F4C9B4F1DBB}"/>
              </a:ext>
            </a:extLst>
          </p:cNvPr>
          <p:cNvSpPr/>
          <p:nvPr/>
        </p:nvSpPr>
        <p:spPr>
          <a:xfrm>
            <a:off x="579438" y="4138613"/>
            <a:ext cx="2146300" cy="3762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お金に余裕のある企業</a:t>
            </a: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ABD96AED-F984-5C86-34D9-66F4B7B6DF54}"/>
              </a:ext>
            </a:extLst>
          </p:cNvPr>
          <p:cNvSpPr/>
          <p:nvPr/>
        </p:nvSpPr>
        <p:spPr>
          <a:xfrm>
            <a:off x="6226175" y="4140200"/>
            <a:ext cx="2393950" cy="3762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0070C0"/>
                </a:solidFill>
                <a:latin typeface="+mj-ea"/>
                <a:ea typeface="+mj-ea"/>
              </a:rPr>
              <a:t>お金を必要としている企業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1911B734-6850-04E4-A40F-C44AD9CC3BBE}"/>
              </a:ext>
            </a:extLst>
          </p:cNvPr>
          <p:cNvCxnSpPr/>
          <p:nvPr/>
        </p:nvCxnSpPr>
        <p:spPr>
          <a:xfrm>
            <a:off x="2747963" y="1849438"/>
            <a:ext cx="881062" cy="9096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71B7B3A2-448F-EA1B-D8F9-BF31A32E7256}"/>
              </a:ext>
            </a:extLst>
          </p:cNvPr>
          <p:cNvSpPr/>
          <p:nvPr/>
        </p:nvSpPr>
        <p:spPr>
          <a:xfrm>
            <a:off x="2840038" y="2143125"/>
            <a:ext cx="779462" cy="444500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預金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9951872-B796-FEEB-CDF4-96BE8C7088C6}"/>
              </a:ext>
            </a:extLst>
          </p:cNvPr>
          <p:cNvCxnSpPr/>
          <p:nvPr/>
        </p:nvCxnSpPr>
        <p:spPr>
          <a:xfrm flipV="1">
            <a:off x="2747963" y="3267075"/>
            <a:ext cx="881062" cy="9096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69BDC9F4-D361-52A6-8B2B-E0EA931A2F2F}"/>
              </a:ext>
            </a:extLst>
          </p:cNvPr>
          <p:cNvSpPr/>
          <p:nvPr/>
        </p:nvSpPr>
        <p:spPr>
          <a:xfrm>
            <a:off x="2840038" y="3562350"/>
            <a:ext cx="779462" cy="44291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預金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C7D76E58-D03D-0368-B883-8C6969C1381A}"/>
              </a:ext>
            </a:extLst>
          </p:cNvPr>
          <p:cNvCxnSpPr/>
          <p:nvPr/>
        </p:nvCxnSpPr>
        <p:spPr>
          <a:xfrm>
            <a:off x="5080000" y="3255963"/>
            <a:ext cx="979488" cy="93662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38164B08-8021-03AF-51DE-ADFC11413C15}"/>
              </a:ext>
            </a:extLst>
          </p:cNvPr>
          <p:cNvSpPr/>
          <p:nvPr/>
        </p:nvSpPr>
        <p:spPr>
          <a:xfrm>
            <a:off x="5278438" y="3562350"/>
            <a:ext cx="781050" cy="442913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</a:p>
        </p:txBody>
      </p:sp>
      <p:pic>
        <p:nvPicPr>
          <p:cNvPr id="39957" name="図 31">
            <a:extLst>
              <a:ext uri="{FF2B5EF4-FFF2-40B4-BE49-F238E27FC236}">
                <a16:creationId xmlns:a16="http://schemas.microsoft.com/office/drawing/2014/main" id="{97DFBDF9-0949-8325-3446-7FC7C950C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849563"/>
            <a:ext cx="733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角丸四角形 34">
            <a:extLst>
              <a:ext uri="{FF2B5EF4-FFF2-40B4-BE49-F238E27FC236}">
                <a16:creationId xmlns:a16="http://schemas.microsoft.com/office/drawing/2014/main" id="{1478CEFB-D400-50A6-E401-493647E756CD}"/>
              </a:ext>
            </a:extLst>
          </p:cNvPr>
          <p:cNvSpPr/>
          <p:nvPr/>
        </p:nvSpPr>
        <p:spPr>
          <a:xfrm>
            <a:off x="6226175" y="2124075"/>
            <a:ext cx="2393950" cy="3762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0070C0"/>
                </a:solidFill>
                <a:latin typeface="+mj-ea"/>
                <a:ea typeface="+mj-ea"/>
              </a:rPr>
              <a:t>お金を必要としている個人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86272650-823F-F70C-C268-2C5177206CA1}"/>
              </a:ext>
            </a:extLst>
          </p:cNvPr>
          <p:cNvCxnSpPr/>
          <p:nvPr/>
        </p:nvCxnSpPr>
        <p:spPr>
          <a:xfrm flipV="1">
            <a:off x="5080000" y="1865313"/>
            <a:ext cx="979488" cy="93503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627FB4F4-1875-2463-5578-0B407FF01589}"/>
              </a:ext>
            </a:extLst>
          </p:cNvPr>
          <p:cNvSpPr/>
          <p:nvPr/>
        </p:nvSpPr>
        <p:spPr>
          <a:xfrm>
            <a:off x="5278438" y="2170113"/>
            <a:ext cx="781050" cy="444500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</a:p>
        </p:txBody>
      </p:sp>
      <p:sp>
        <p:nvSpPr>
          <p:cNvPr id="31" name="角丸四角形 30">
            <a:extLst>
              <a:ext uri="{FF2B5EF4-FFF2-40B4-BE49-F238E27FC236}">
                <a16:creationId xmlns:a16="http://schemas.microsoft.com/office/drawing/2014/main" id="{DCBA8C1A-4598-7E49-33DC-EAD2D06A159D}"/>
              </a:ext>
            </a:extLst>
          </p:cNvPr>
          <p:cNvSpPr/>
          <p:nvPr/>
        </p:nvSpPr>
        <p:spPr>
          <a:xfrm>
            <a:off x="3724275" y="3068638"/>
            <a:ext cx="1235075" cy="3476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市中銀行</a:t>
            </a:r>
          </a:p>
        </p:txBody>
      </p:sp>
      <p:sp>
        <p:nvSpPr>
          <p:cNvPr id="40" name="角丸四角形 39">
            <a:extLst>
              <a:ext uri="{FF2B5EF4-FFF2-40B4-BE49-F238E27FC236}">
                <a16:creationId xmlns:a16="http://schemas.microsoft.com/office/drawing/2014/main" id="{31F627CB-EED8-5B96-5D0E-E1EB77FAB3DA}"/>
              </a:ext>
            </a:extLst>
          </p:cNvPr>
          <p:cNvSpPr/>
          <p:nvPr/>
        </p:nvSpPr>
        <p:spPr>
          <a:xfrm>
            <a:off x="4984750" y="4956175"/>
            <a:ext cx="1235075" cy="3476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日本銀行</a:t>
            </a: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A0CF5244-B871-CB0B-C7D8-A172FDC28EEC}"/>
              </a:ext>
            </a:extLst>
          </p:cNvPr>
          <p:cNvCxnSpPr/>
          <p:nvPr/>
        </p:nvCxnSpPr>
        <p:spPr>
          <a:xfrm>
            <a:off x="3922713" y="3649663"/>
            <a:ext cx="0" cy="14525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F2D62220-0EF9-D33A-07C0-C123CFC3EA9A}"/>
              </a:ext>
            </a:extLst>
          </p:cNvPr>
          <p:cNvCxnSpPr/>
          <p:nvPr/>
        </p:nvCxnSpPr>
        <p:spPr>
          <a:xfrm>
            <a:off x="4786313" y="3649663"/>
            <a:ext cx="0" cy="1452562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角丸四角形 42">
            <a:extLst>
              <a:ext uri="{FF2B5EF4-FFF2-40B4-BE49-F238E27FC236}">
                <a16:creationId xmlns:a16="http://schemas.microsoft.com/office/drawing/2014/main" id="{82317085-E18C-1293-F16D-8EE2AA1D1CD1}"/>
              </a:ext>
            </a:extLst>
          </p:cNvPr>
          <p:cNvSpPr/>
          <p:nvPr/>
        </p:nvSpPr>
        <p:spPr>
          <a:xfrm>
            <a:off x="4421188" y="4167188"/>
            <a:ext cx="781050" cy="444500"/>
          </a:xfrm>
          <a:prstGeom prst="roundRect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</a:p>
        </p:txBody>
      </p:sp>
      <p:sp>
        <p:nvSpPr>
          <p:cNvPr id="44" name="角丸四角形 43">
            <a:extLst>
              <a:ext uri="{FF2B5EF4-FFF2-40B4-BE49-F238E27FC236}">
                <a16:creationId xmlns:a16="http://schemas.microsoft.com/office/drawing/2014/main" id="{3EFC89B2-38AC-605B-E968-42AED88BE764}"/>
              </a:ext>
            </a:extLst>
          </p:cNvPr>
          <p:cNvSpPr/>
          <p:nvPr/>
        </p:nvSpPr>
        <p:spPr>
          <a:xfrm>
            <a:off x="3532188" y="4167188"/>
            <a:ext cx="781050" cy="444500"/>
          </a:xfrm>
          <a:prstGeom prst="round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預金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Placeholder 1">
            <a:extLst>
              <a:ext uri="{FF2B5EF4-FFF2-40B4-BE49-F238E27FC236}">
                <a16:creationId xmlns:a16="http://schemas.microsoft.com/office/drawing/2014/main" id="{45BDCECA-83D4-19E5-E653-26E3E0010043}"/>
              </a:ext>
            </a:extLst>
          </p:cNvPr>
          <p:cNvSpPr>
            <a:spLocks/>
          </p:cNvSpPr>
          <p:nvPr/>
        </p:nvSpPr>
        <p:spPr bwMode="auto">
          <a:xfrm>
            <a:off x="223838" y="144463"/>
            <a:ext cx="8788400" cy="722312"/>
          </a:xfrm>
          <a:prstGeom prst="roundRect">
            <a:avLst>
              <a:gd name="adj" fmla="val 47625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銀行と日本銀行の関係</a:t>
            </a:r>
            <a:endParaRPr lang="en-US" altLang="ja-JP" sz="3600" b="1">
              <a:solidFill>
                <a:schemeClr val="bg1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pic>
        <p:nvPicPr>
          <p:cNvPr id="41987" name="図 38">
            <a:extLst>
              <a:ext uri="{FF2B5EF4-FFF2-40B4-BE49-F238E27FC236}">
                <a16:creationId xmlns:a16="http://schemas.microsoft.com/office/drawing/2014/main" id="{C724934B-153A-2FB5-7666-BDA73F3CD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6" b="43225"/>
          <a:stretch>
            <a:fillRect/>
          </a:stretch>
        </p:blipFill>
        <p:spPr bwMode="auto">
          <a:xfrm>
            <a:off x="6916738" y="1147763"/>
            <a:ext cx="101282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図 2">
            <a:extLst>
              <a:ext uri="{FF2B5EF4-FFF2-40B4-BE49-F238E27FC236}">
                <a16:creationId xmlns:a16="http://schemas.microsoft.com/office/drawing/2014/main" id="{F17947EA-695F-EEE5-AFDE-99F2ABF73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4589463"/>
            <a:ext cx="16383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図 37">
            <a:extLst>
              <a:ext uri="{FF2B5EF4-FFF2-40B4-BE49-F238E27FC236}">
                <a16:creationId xmlns:a16="http://schemas.microsoft.com/office/drawing/2014/main" id="{950F1DFF-D42B-D478-3EFA-9E9976762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1390650"/>
            <a:ext cx="733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図 32">
            <a:extLst>
              <a:ext uri="{FF2B5EF4-FFF2-40B4-BE49-F238E27FC236}">
                <a16:creationId xmlns:a16="http://schemas.microsoft.com/office/drawing/2014/main" id="{3ACCA7E0-12E5-223F-462E-AE7E8D04F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87"/>
          <a:stretch>
            <a:fillRect/>
          </a:stretch>
        </p:blipFill>
        <p:spPr bwMode="auto">
          <a:xfrm>
            <a:off x="1092200" y="855663"/>
            <a:ext cx="8794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図 25">
            <a:extLst>
              <a:ext uri="{FF2B5EF4-FFF2-40B4-BE49-F238E27FC236}">
                <a16:creationId xmlns:a16="http://schemas.microsoft.com/office/drawing/2014/main" id="{229BD559-7CF3-FDE7-EC44-7F5F955218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794000"/>
            <a:ext cx="16002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スライド番号プレースホルダー 3">
            <a:extLst>
              <a:ext uri="{FF2B5EF4-FFF2-40B4-BE49-F238E27FC236}">
                <a16:creationId xmlns:a16="http://schemas.microsoft.com/office/drawing/2014/main" id="{7DF6BCD4-8ABA-20ED-DB3D-3158594CE3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239125" y="6430963"/>
            <a:ext cx="611188" cy="15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889B36A-8CAC-4CDC-B381-869EDB581B4F}" type="slidenum">
              <a:rPr lang="ja-JP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41993" name="図 1">
            <a:extLst>
              <a:ext uri="{FF2B5EF4-FFF2-40B4-BE49-F238E27FC236}">
                <a16:creationId xmlns:a16="http://schemas.microsoft.com/office/drawing/2014/main" id="{37B055DC-7F09-1120-12A2-58CAC4DDE1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1443038"/>
            <a:ext cx="130016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図 5">
            <a:extLst>
              <a:ext uri="{FF2B5EF4-FFF2-40B4-BE49-F238E27FC236}">
                <a16:creationId xmlns:a16="http://schemas.microsoft.com/office/drawing/2014/main" id="{52A90C27-A1BA-F76F-4D16-D5DF8E49E0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365250"/>
            <a:ext cx="11255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図 7">
            <a:extLst>
              <a:ext uri="{FF2B5EF4-FFF2-40B4-BE49-F238E27FC236}">
                <a16:creationId xmlns:a16="http://schemas.microsoft.com/office/drawing/2014/main" id="{6D41774E-6761-DA20-C23C-C3F23C96ED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2876550"/>
            <a:ext cx="1409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9E9CCAA2-89FC-3507-2ADD-E9F912F8583E}"/>
              </a:ext>
            </a:extLst>
          </p:cNvPr>
          <p:cNvSpPr/>
          <p:nvPr/>
        </p:nvSpPr>
        <p:spPr>
          <a:xfrm>
            <a:off x="536575" y="2108200"/>
            <a:ext cx="2147888" cy="3778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お金に余裕のある個人</a:t>
            </a: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230F7B3F-DB30-75C2-489C-6D43EBE4D71E}"/>
              </a:ext>
            </a:extLst>
          </p:cNvPr>
          <p:cNvSpPr/>
          <p:nvPr/>
        </p:nvSpPr>
        <p:spPr>
          <a:xfrm>
            <a:off x="579438" y="4138613"/>
            <a:ext cx="2146300" cy="3762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お金に余裕のある企業</a:t>
            </a: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6D8CF390-2CF0-1669-4916-419C74DA42F9}"/>
              </a:ext>
            </a:extLst>
          </p:cNvPr>
          <p:cNvSpPr/>
          <p:nvPr/>
        </p:nvSpPr>
        <p:spPr>
          <a:xfrm>
            <a:off x="6226175" y="4140200"/>
            <a:ext cx="2393950" cy="3762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0070C0"/>
                </a:solidFill>
                <a:latin typeface="+mj-ea"/>
                <a:ea typeface="+mj-ea"/>
              </a:rPr>
              <a:t>お金を必要としている企業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C3000D69-7E22-7A8E-B974-24E6304095FE}"/>
              </a:ext>
            </a:extLst>
          </p:cNvPr>
          <p:cNvCxnSpPr/>
          <p:nvPr/>
        </p:nvCxnSpPr>
        <p:spPr>
          <a:xfrm>
            <a:off x="2747963" y="1849438"/>
            <a:ext cx="881062" cy="9096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5E61FFD9-46B8-4DB3-5F62-3A0A6D7D1DDC}"/>
              </a:ext>
            </a:extLst>
          </p:cNvPr>
          <p:cNvSpPr/>
          <p:nvPr/>
        </p:nvSpPr>
        <p:spPr>
          <a:xfrm>
            <a:off x="2840038" y="2143125"/>
            <a:ext cx="779462" cy="444500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預金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43A32F8-85CB-183D-C339-AB97594419C6}"/>
              </a:ext>
            </a:extLst>
          </p:cNvPr>
          <p:cNvCxnSpPr/>
          <p:nvPr/>
        </p:nvCxnSpPr>
        <p:spPr>
          <a:xfrm flipV="1">
            <a:off x="2747963" y="3267075"/>
            <a:ext cx="881062" cy="9096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9774657A-F91F-40CB-3039-2B96DB8426ED}"/>
              </a:ext>
            </a:extLst>
          </p:cNvPr>
          <p:cNvSpPr/>
          <p:nvPr/>
        </p:nvSpPr>
        <p:spPr>
          <a:xfrm>
            <a:off x="2840038" y="3562350"/>
            <a:ext cx="779462" cy="44291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預金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D436EE48-F23E-5F51-16B3-26D70163E3D5}"/>
              </a:ext>
            </a:extLst>
          </p:cNvPr>
          <p:cNvCxnSpPr/>
          <p:nvPr/>
        </p:nvCxnSpPr>
        <p:spPr>
          <a:xfrm>
            <a:off x="5080000" y="3255963"/>
            <a:ext cx="979488" cy="93662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0AEA6F1C-0A7C-59FA-7ED0-85370F3E224F}"/>
              </a:ext>
            </a:extLst>
          </p:cNvPr>
          <p:cNvSpPr/>
          <p:nvPr/>
        </p:nvSpPr>
        <p:spPr>
          <a:xfrm>
            <a:off x="5278438" y="3562350"/>
            <a:ext cx="781050" cy="442913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</a:p>
        </p:txBody>
      </p:sp>
      <p:pic>
        <p:nvPicPr>
          <p:cNvPr id="42005" name="図 31">
            <a:extLst>
              <a:ext uri="{FF2B5EF4-FFF2-40B4-BE49-F238E27FC236}">
                <a16:creationId xmlns:a16="http://schemas.microsoft.com/office/drawing/2014/main" id="{A5E509CF-DEA3-B44E-C76E-DB1F2EB9FF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849563"/>
            <a:ext cx="733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角丸四角形 34">
            <a:extLst>
              <a:ext uri="{FF2B5EF4-FFF2-40B4-BE49-F238E27FC236}">
                <a16:creationId xmlns:a16="http://schemas.microsoft.com/office/drawing/2014/main" id="{FEC0A880-FD9D-C5A2-C8E9-6D865903C0B9}"/>
              </a:ext>
            </a:extLst>
          </p:cNvPr>
          <p:cNvSpPr/>
          <p:nvPr/>
        </p:nvSpPr>
        <p:spPr>
          <a:xfrm>
            <a:off x="6226175" y="2124075"/>
            <a:ext cx="2393950" cy="3762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0070C0"/>
                </a:solidFill>
                <a:latin typeface="+mj-ea"/>
                <a:ea typeface="+mj-ea"/>
              </a:rPr>
              <a:t>お金を必要としている個人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8985DA91-AAFB-2ADA-86F2-5D02E0C0DDA6}"/>
              </a:ext>
            </a:extLst>
          </p:cNvPr>
          <p:cNvCxnSpPr/>
          <p:nvPr/>
        </p:nvCxnSpPr>
        <p:spPr>
          <a:xfrm flipV="1">
            <a:off x="5080000" y="1865313"/>
            <a:ext cx="979488" cy="93503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6A15A7C6-A775-0E4E-E02E-022FEEF81FB1}"/>
              </a:ext>
            </a:extLst>
          </p:cNvPr>
          <p:cNvSpPr/>
          <p:nvPr/>
        </p:nvSpPr>
        <p:spPr>
          <a:xfrm>
            <a:off x="5278438" y="2170113"/>
            <a:ext cx="781050" cy="444500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</a:p>
        </p:txBody>
      </p:sp>
      <p:sp>
        <p:nvSpPr>
          <p:cNvPr id="31" name="角丸四角形 30">
            <a:extLst>
              <a:ext uri="{FF2B5EF4-FFF2-40B4-BE49-F238E27FC236}">
                <a16:creationId xmlns:a16="http://schemas.microsoft.com/office/drawing/2014/main" id="{A5F607C9-CAC4-7167-7EF0-826BCADEEA60}"/>
              </a:ext>
            </a:extLst>
          </p:cNvPr>
          <p:cNvSpPr/>
          <p:nvPr/>
        </p:nvSpPr>
        <p:spPr>
          <a:xfrm>
            <a:off x="3724275" y="3068638"/>
            <a:ext cx="1235075" cy="3476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市中銀行</a:t>
            </a:r>
          </a:p>
        </p:txBody>
      </p:sp>
      <p:sp>
        <p:nvSpPr>
          <p:cNvPr id="40" name="角丸四角形 39">
            <a:extLst>
              <a:ext uri="{FF2B5EF4-FFF2-40B4-BE49-F238E27FC236}">
                <a16:creationId xmlns:a16="http://schemas.microsoft.com/office/drawing/2014/main" id="{2FF86CC7-ED30-AFD1-FA52-AC9605C99133}"/>
              </a:ext>
            </a:extLst>
          </p:cNvPr>
          <p:cNvSpPr/>
          <p:nvPr/>
        </p:nvSpPr>
        <p:spPr>
          <a:xfrm>
            <a:off x="4984750" y="4956175"/>
            <a:ext cx="1235075" cy="3476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日本銀行</a:t>
            </a: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53ECA445-FD3A-5E3A-D578-FADEC1C90989}"/>
              </a:ext>
            </a:extLst>
          </p:cNvPr>
          <p:cNvCxnSpPr/>
          <p:nvPr/>
        </p:nvCxnSpPr>
        <p:spPr>
          <a:xfrm>
            <a:off x="3922713" y="3649663"/>
            <a:ext cx="0" cy="14525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247FE9B9-0BEB-964E-5725-E48AB612FD7E}"/>
              </a:ext>
            </a:extLst>
          </p:cNvPr>
          <p:cNvCxnSpPr/>
          <p:nvPr/>
        </p:nvCxnSpPr>
        <p:spPr>
          <a:xfrm>
            <a:off x="4786313" y="3649663"/>
            <a:ext cx="0" cy="1452562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角丸四角形 42">
            <a:extLst>
              <a:ext uri="{FF2B5EF4-FFF2-40B4-BE49-F238E27FC236}">
                <a16:creationId xmlns:a16="http://schemas.microsoft.com/office/drawing/2014/main" id="{C4FE44E4-E216-81B7-1484-F538C19AF1F3}"/>
              </a:ext>
            </a:extLst>
          </p:cNvPr>
          <p:cNvSpPr/>
          <p:nvPr/>
        </p:nvSpPr>
        <p:spPr>
          <a:xfrm>
            <a:off x="4421188" y="4167188"/>
            <a:ext cx="781050" cy="444500"/>
          </a:xfrm>
          <a:prstGeom prst="roundRect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</a:p>
        </p:txBody>
      </p:sp>
      <p:sp>
        <p:nvSpPr>
          <p:cNvPr id="44" name="角丸四角形 43">
            <a:extLst>
              <a:ext uri="{FF2B5EF4-FFF2-40B4-BE49-F238E27FC236}">
                <a16:creationId xmlns:a16="http://schemas.microsoft.com/office/drawing/2014/main" id="{E3A4595D-BF06-E75B-CD5C-FB0EDB7C77C7}"/>
              </a:ext>
            </a:extLst>
          </p:cNvPr>
          <p:cNvSpPr/>
          <p:nvPr/>
        </p:nvSpPr>
        <p:spPr>
          <a:xfrm>
            <a:off x="3532188" y="4167188"/>
            <a:ext cx="781050" cy="444500"/>
          </a:xfrm>
          <a:prstGeom prst="round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預金</a:t>
            </a:r>
          </a:p>
        </p:txBody>
      </p:sp>
      <p:sp>
        <p:nvSpPr>
          <p:cNvPr id="34" name="コンテンツ プレースホルダー 5">
            <a:extLst>
              <a:ext uri="{FF2B5EF4-FFF2-40B4-BE49-F238E27FC236}">
                <a16:creationId xmlns:a16="http://schemas.microsoft.com/office/drawing/2014/main" id="{A16C239C-7CE6-091D-801B-BB9768988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88" y="5434013"/>
            <a:ext cx="8023225" cy="1374775"/>
          </a:xfrm>
          <a:prstGeom prst="round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銀行は日本銀行に預金を預け、</a:t>
            </a:r>
            <a:b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貸出資金が不足したときは日本銀行から借りる</a:t>
            </a:r>
            <a:b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0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日本銀行は「銀行の銀行」</a:t>
            </a:r>
          </a:p>
        </p:txBody>
      </p:sp>
      <p:sp>
        <p:nvSpPr>
          <p:cNvPr id="45" name="コンテンツ プレースホルダー 5">
            <a:extLst>
              <a:ext uri="{FF2B5EF4-FFF2-40B4-BE49-F238E27FC236}">
                <a16:creationId xmlns:a16="http://schemas.microsoft.com/office/drawing/2014/main" id="{DF6880EA-2063-40E1-3A94-2AF343CD5C48}"/>
              </a:ext>
            </a:extLst>
          </p:cNvPr>
          <p:cNvSpPr txBox="1">
            <a:spLocks/>
          </p:cNvSpPr>
          <p:nvPr/>
        </p:nvSpPr>
        <p:spPr>
          <a:xfrm>
            <a:off x="557213" y="5434013"/>
            <a:ext cx="8023225" cy="1374775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銀行の貸し出せる資金が不足すると</a:t>
            </a:r>
            <a:b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どうなるのだろう？</a:t>
            </a:r>
            <a:endParaRPr lang="ja-JP" altLang="en-US" sz="3600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タイトル 1">
            <a:extLst>
              <a:ext uri="{FF2B5EF4-FFF2-40B4-BE49-F238E27FC236}">
                <a16:creationId xmlns:a16="http://schemas.microsoft.com/office/drawing/2014/main" id="{20BE9F08-84A4-E79D-9623-9A0292C75A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1838" y="2755900"/>
            <a:ext cx="7518400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>
                <a:latin typeface="メイリオ" panose="020B0604030504040204" pitchFamily="34" charset="-128"/>
                <a:ea typeface="メイリオ" panose="020B0604030504040204" pitchFamily="34" charset="-128"/>
              </a:rPr>
              <a:t>銀行は社会にとって</a:t>
            </a:r>
            <a:br>
              <a:rPr lang="en-US" altLang="ja-JP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>
                <a:latin typeface="メイリオ" panose="020B0604030504040204" pitchFamily="34" charset="-128"/>
                <a:ea typeface="メイリオ" panose="020B0604030504040204" pitchFamily="34" charset="-128"/>
              </a:rPr>
              <a:t>どのような役割を</a:t>
            </a:r>
            <a:br>
              <a:rPr lang="en-US" altLang="ja-JP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>
                <a:latin typeface="メイリオ" panose="020B0604030504040204" pitchFamily="34" charset="-128"/>
                <a:ea typeface="メイリオ" panose="020B0604030504040204" pitchFamily="34" charset="-128"/>
              </a:rPr>
              <a:t>はたしているのだろう？</a:t>
            </a:r>
          </a:p>
        </p:txBody>
      </p:sp>
      <p:sp>
        <p:nvSpPr>
          <p:cNvPr id="44035" name="スライド番号プレースホルダー 2">
            <a:extLst>
              <a:ext uri="{FF2B5EF4-FFF2-40B4-BE49-F238E27FC236}">
                <a16:creationId xmlns:a16="http://schemas.microsoft.com/office/drawing/2014/main" id="{38C0FF00-AA51-882D-34B8-DE1C09BF09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4B3764C-0E6D-4706-9221-B1FFF9609B66}" type="slidenum">
              <a:rPr lang="ja-JP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204A9D4B-1790-0FAB-7802-219FF7893365}"/>
              </a:ext>
            </a:extLst>
          </p:cNvPr>
          <p:cNvSpPr/>
          <p:nvPr/>
        </p:nvSpPr>
        <p:spPr>
          <a:xfrm>
            <a:off x="3889375" y="1082675"/>
            <a:ext cx="1201738" cy="120173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600" b="1" dirty="0">
                <a:solidFill>
                  <a:schemeClr val="bg1"/>
                </a:solidFill>
              </a:rPr>
              <a:t>Q</a:t>
            </a:r>
            <a:endParaRPr lang="ja-JP" altLang="en-US" sz="6600" b="1" dirty="0">
              <a:solidFill>
                <a:schemeClr val="bg1"/>
              </a:solidFill>
            </a:endParaRPr>
          </a:p>
        </p:txBody>
      </p:sp>
      <p:pic>
        <p:nvPicPr>
          <p:cNvPr id="44037" name="図 7">
            <a:extLst>
              <a:ext uri="{FF2B5EF4-FFF2-40B4-BE49-F238E27FC236}">
                <a16:creationId xmlns:a16="http://schemas.microsoft.com/office/drawing/2014/main" id="{8DB06A68-3EEF-8012-5DB4-5982BBBC1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156075"/>
            <a:ext cx="12811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図 10">
            <a:extLst>
              <a:ext uri="{FF2B5EF4-FFF2-40B4-BE49-F238E27FC236}">
                <a16:creationId xmlns:a16="http://schemas.microsoft.com/office/drawing/2014/main" id="{DE9888BC-1395-FDCA-39C4-3AF445343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6"/>
          <a:stretch>
            <a:fillRect/>
          </a:stretch>
        </p:blipFill>
        <p:spPr bwMode="auto">
          <a:xfrm>
            <a:off x="3633788" y="4394200"/>
            <a:ext cx="1457325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テキスト ボックス 11">
            <a:extLst>
              <a:ext uri="{FF2B5EF4-FFF2-40B4-BE49-F238E27FC236}">
                <a16:creationId xmlns:a16="http://schemas.microsoft.com/office/drawing/2014/main" id="{A54EF381-1F8D-F993-807A-893035329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3" y="685800"/>
            <a:ext cx="2620963" cy="3698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■銀行の役割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21B011AB-03DA-2DA0-0270-899ECFB1BE1A}"/>
              </a:ext>
            </a:extLst>
          </p:cNvPr>
          <p:cNvSpPr>
            <a:spLocks/>
          </p:cNvSpPr>
          <p:nvPr/>
        </p:nvSpPr>
        <p:spPr bwMode="auto">
          <a:xfrm>
            <a:off x="223838" y="144463"/>
            <a:ext cx="8788400" cy="722312"/>
          </a:xfrm>
          <a:prstGeom prst="roundRect">
            <a:avLst>
              <a:gd name="adj" fmla="val 47625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今日のめあて</a:t>
            </a:r>
            <a:endParaRPr lang="en-US" altLang="ja-JP" sz="3600" b="1">
              <a:solidFill>
                <a:schemeClr val="bg1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9219" name="スライド番号プレースホルダー 3">
            <a:extLst>
              <a:ext uri="{FF2B5EF4-FFF2-40B4-BE49-F238E27FC236}">
                <a16:creationId xmlns:a16="http://schemas.microsoft.com/office/drawing/2014/main" id="{91981492-8D83-CF99-F46E-CFD4B051C9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5052A59-86D9-4BC1-8465-CD98ACD80163}" type="slidenum">
              <a:rPr lang="ja-JP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9220" name="タイトル 1">
            <a:extLst>
              <a:ext uri="{FF2B5EF4-FFF2-40B4-BE49-F238E27FC236}">
                <a16:creationId xmlns:a16="http://schemas.microsoft.com/office/drawing/2014/main" id="{951E4DB5-030E-7CC9-F596-C6DDE49818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49313" y="2506663"/>
            <a:ext cx="7518400" cy="2786062"/>
          </a:xfrm>
          <a:prstGeom prst="roundRect">
            <a:avLst>
              <a:gd name="adj" fmla="val 4762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ja-JP" altLang="en-US" sz="4800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自分と銀行のかかわり</a:t>
            </a:r>
            <a:br>
              <a:rPr lang="en-US" altLang="ja-JP" sz="4800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4800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銀行の役割について</a:t>
            </a:r>
            <a:br>
              <a:rPr lang="en-US" altLang="ja-JP" sz="4800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4800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理解する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Placeholder 1">
            <a:extLst>
              <a:ext uri="{FF2B5EF4-FFF2-40B4-BE49-F238E27FC236}">
                <a16:creationId xmlns:a16="http://schemas.microsoft.com/office/drawing/2014/main" id="{472F9ABF-58BE-301C-AD36-42DC5C50FB73}"/>
              </a:ext>
            </a:extLst>
          </p:cNvPr>
          <p:cNvSpPr>
            <a:spLocks/>
          </p:cNvSpPr>
          <p:nvPr/>
        </p:nvSpPr>
        <p:spPr bwMode="auto">
          <a:xfrm>
            <a:off x="223838" y="144463"/>
            <a:ext cx="8788400" cy="722312"/>
          </a:xfrm>
          <a:prstGeom prst="roundRect">
            <a:avLst>
              <a:gd name="adj" fmla="val 47625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社会における銀行の役割</a:t>
            </a:r>
            <a:endParaRPr lang="en-US" altLang="ja-JP" sz="3600" b="1">
              <a:solidFill>
                <a:schemeClr val="bg1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pic>
        <p:nvPicPr>
          <p:cNvPr id="45059" name="図 63">
            <a:extLst>
              <a:ext uri="{FF2B5EF4-FFF2-40B4-BE49-F238E27FC236}">
                <a16:creationId xmlns:a16="http://schemas.microsoft.com/office/drawing/2014/main" id="{F5D083D5-90E1-D92E-A730-2A483D985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6" b="43225"/>
          <a:stretch>
            <a:fillRect/>
          </a:stretch>
        </p:blipFill>
        <p:spPr bwMode="auto">
          <a:xfrm>
            <a:off x="6257925" y="1390650"/>
            <a:ext cx="10128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図 19">
            <a:extLst>
              <a:ext uri="{FF2B5EF4-FFF2-40B4-BE49-F238E27FC236}">
                <a16:creationId xmlns:a16="http://schemas.microsoft.com/office/drawing/2014/main" id="{5DE0E825-9EFF-3920-3214-695EF5E93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87"/>
          <a:stretch>
            <a:fillRect/>
          </a:stretch>
        </p:blipFill>
        <p:spPr bwMode="auto">
          <a:xfrm>
            <a:off x="600075" y="2474913"/>
            <a:ext cx="16113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スライド番号プレースホルダー 3">
            <a:extLst>
              <a:ext uri="{FF2B5EF4-FFF2-40B4-BE49-F238E27FC236}">
                <a16:creationId xmlns:a16="http://schemas.microsoft.com/office/drawing/2014/main" id="{BEC22E06-FF17-3F5B-2C3A-5DE32B3E9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0612648-B07A-4F10-B393-450500BFFE6B}" type="slidenum">
              <a:rPr lang="ja-JP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45062" name="図 5">
            <a:extLst>
              <a:ext uri="{FF2B5EF4-FFF2-40B4-BE49-F238E27FC236}">
                <a16:creationId xmlns:a16="http://schemas.microsoft.com/office/drawing/2014/main" id="{4EF4C9CC-A724-B3FF-FEFE-E3504E29F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355850"/>
            <a:ext cx="19494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図 6">
            <a:extLst>
              <a:ext uri="{FF2B5EF4-FFF2-40B4-BE49-F238E27FC236}">
                <a16:creationId xmlns:a16="http://schemas.microsoft.com/office/drawing/2014/main" id="{6BCC2C0D-BBE2-B9EE-AE31-4C6700663A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86150"/>
            <a:ext cx="15303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図 42">
            <a:extLst>
              <a:ext uri="{FF2B5EF4-FFF2-40B4-BE49-F238E27FC236}">
                <a16:creationId xmlns:a16="http://schemas.microsoft.com/office/drawing/2014/main" id="{5BA00516-3456-58CE-7E2D-E3F62EEC3A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38488"/>
            <a:ext cx="1050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図 43">
            <a:extLst>
              <a:ext uri="{FF2B5EF4-FFF2-40B4-BE49-F238E27FC236}">
                <a16:creationId xmlns:a16="http://schemas.microsoft.com/office/drawing/2014/main" id="{6CA32093-2FAF-0440-65F6-A8B0FE6356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27538"/>
            <a:ext cx="10509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角丸四角形 44">
            <a:extLst>
              <a:ext uri="{FF2B5EF4-FFF2-40B4-BE49-F238E27FC236}">
                <a16:creationId xmlns:a16="http://schemas.microsoft.com/office/drawing/2014/main" id="{2F4F0A9E-FC2E-0F38-B0D4-50555DEC61D5}"/>
              </a:ext>
            </a:extLst>
          </p:cNvPr>
          <p:cNvSpPr/>
          <p:nvPr/>
        </p:nvSpPr>
        <p:spPr>
          <a:xfrm>
            <a:off x="611188" y="4438650"/>
            <a:ext cx="1546225" cy="3048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あなた</a:t>
            </a:r>
          </a:p>
        </p:txBody>
      </p:sp>
      <p:sp>
        <p:nvSpPr>
          <p:cNvPr id="46" name="角丸四角形 45">
            <a:extLst>
              <a:ext uri="{FF2B5EF4-FFF2-40B4-BE49-F238E27FC236}">
                <a16:creationId xmlns:a16="http://schemas.microsoft.com/office/drawing/2014/main" id="{197E0D68-B56E-655E-B6E6-C1420D01D599}"/>
              </a:ext>
            </a:extLst>
          </p:cNvPr>
          <p:cNvSpPr/>
          <p:nvPr/>
        </p:nvSpPr>
        <p:spPr>
          <a:xfrm>
            <a:off x="3773488" y="4271963"/>
            <a:ext cx="1081087" cy="4429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銀行</a:t>
            </a: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3EE7EA0C-6891-5CAD-5CC3-DFE0F5EAC69A}"/>
              </a:ext>
            </a:extLst>
          </p:cNvPr>
          <p:cNvCxnSpPr/>
          <p:nvPr/>
        </p:nvCxnSpPr>
        <p:spPr>
          <a:xfrm>
            <a:off x="2232025" y="3479800"/>
            <a:ext cx="1290638" cy="190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角丸四角形 47">
            <a:extLst>
              <a:ext uri="{FF2B5EF4-FFF2-40B4-BE49-F238E27FC236}">
                <a16:creationId xmlns:a16="http://schemas.microsoft.com/office/drawing/2014/main" id="{C47DC09C-7A3A-4BAA-34CB-7887AA07BF2F}"/>
              </a:ext>
            </a:extLst>
          </p:cNvPr>
          <p:cNvSpPr/>
          <p:nvPr/>
        </p:nvSpPr>
        <p:spPr>
          <a:xfrm>
            <a:off x="2419350" y="3317875"/>
            <a:ext cx="781050" cy="38576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預金</a:t>
            </a: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108487E0-3C5E-C39D-9517-C1A80C0A51EB}"/>
              </a:ext>
            </a:extLst>
          </p:cNvPr>
          <p:cNvCxnSpPr/>
          <p:nvPr/>
        </p:nvCxnSpPr>
        <p:spPr>
          <a:xfrm>
            <a:off x="4933950" y="3479800"/>
            <a:ext cx="1290638" cy="1905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角丸四角形 50">
            <a:extLst>
              <a:ext uri="{FF2B5EF4-FFF2-40B4-BE49-F238E27FC236}">
                <a16:creationId xmlns:a16="http://schemas.microsoft.com/office/drawing/2014/main" id="{BAF047B1-0958-646B-3189-A6B46DF31BB9}"/>
              </a:ext>
            </a:extLst>
          </p:cNvPr>
          <p:cNvSpPr/>
          <p:nvPr/>
        </p:nvSpPr>
        <p:spPr>
          <a:xfrm>
            <a:off x="5189538" y="3317875"/>
            <a:ext cx="779462" cy="385763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04332CB5-3D2D-B26A-D493-A38F5AE6247A}"/>
              </a:ext>
            </a:extLst>
          </p:cNvPr>
          <p:cNvCxnSpPr/>
          <p:nvPr/>
        </p:nvCxnSpPr>
        <p:spPr>
          <a:xfrm flipV="1">
            <a:off x="4933950" y="1895475"/>
            <a:ext cx="1314450" cy="156686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2937CB9-4CF2-5544-5E6B-EAC332EDB90A}"/>
              </a:ext>
            </a:extLst>
          </p:cNvPr>
          <p:cNvCxnSpPr/>
          <p:nvPr/>
        </p:nvCxnSpPr>
        <p:spPr>
          <a:xfrm>
            <a:off x="4933950" y="3444875"/>
            <a:ext cx="1314450" cy="156686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角丸四角形 53">
            <a:extLst>
              <a:ext uri="{FF2B5EF4-FFF2-40B4-BE49-F238E27FC236}">
                <a16:creationId xmlns:a16="http://schemas.microsoft.com/office/drawing/2014/main" id="{4E01C552-1473-C1C5-1A87-371F3B98A038}"/>
              </a:ext>
            </a:extLst>
          </p:cNvPr>
          <p:cNvSpPr/>
          <p:nvPr/>
        </p:nvSpPr>
        <p:spPr>
          <a:xfrm>
            <a:off x="5189538" y="2476500"/>
            <a:ext cx="779462" cy="385763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</a:p>
        </p:txBody>
      </p:sp>
      <p:sp>
        <p:nvSpPr>
          <p:cNvPr id="55" name="角丸四角形 54">
            <a:extLst>
              <a:ext uri="{FF2B5EF4-FFF2-40B4-BE49-F238E27FC236}">
                <a16:creationId xmlns:a16="http://schemas.microsoft.com/office/drawing/2014/main" id="{F75EF030-DF39-DED9-ADF6-A4AE919A3E90}"/>
              </a:ext>
            </a:extLst>
          </p:cNvPr>
          <p:cNvSpPr/>
          <p:nvPr/>
        </p:nvSpPr>
        <p:spPr>
          <a:xfrm>
            <a:off x="5189538" y="4330700"/>
            <a:ext cx="779462" cy="385763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</a:p>
        </p:txBody>
      </p:sp>
      <p:sp>
        <p:nvSpPr>
          <p:cNvPr id="57" name="角丸四角形 56">
            <a:extLst>
              <a:ext uri="{FF2B5EF4-FFF2-40B4-BE49-F238E27FC236}">
                <a16:creationId xmlns:a16="http://schemas.microsoft.com/office/drawing/2014/main" id="{7F03EEB4-626B-4305-007A-146252F42D82}"/>
              </a:ext>
            </a:extLst>
          </p:cNvPr>
          <p:cNvSpPr/>
          <p:nvPr/>
        </p:nvSpPr>
        <p:spPr>
          <a:xfrm>
            <a:off x="452438" y="2166938"/>
            <a:ext cx="2357437" cy="24765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+mj-ea"/>
                <a:ea typeface="+mj-ea"/>
              </a:rPr>
              <a:t>みんなが預金することで</a:t>
            </a:r>
            <a:r>
              <a:rPr lang="en-US" altLang="ja-JP" sz="1400" b="1" dirty="0">
                <a:solidFill>
                  <a:schemeClr val="tx1"/>
                </a:solidFill>
                <a:latin typeface="+mj-ea"/>
                <a:ea typeface="+mj-ea"/>
              </a:rPr>
              <a:t>…</a:t>
            </a:r>
            <a:endParaRPr lang="ja-JP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8" name="円形吹き出し 57">
            <a:extLst>
              <a:ext uri="{FF2B5EF4-FFF2-40B4-BE49-F238E27FC236}">
                <a16:creationId xmlns:a16="http://schemas.microsoft.com/office/drawing/2014/main" id="{69B0EF63-F37F-C947-B058-D23E44D9CFA1}"/>
              </a:ext>
            </a:extLst>
          </p:cNvPr>
          <p:cNvSpPr/>
          <p:nvPr/>
        </p:nvSpPr>
        <p:spPr>
          <a:xfrm rot="5400000">
            <a:off x="7511256" y="1208882"/>
            <a:ext cx="1030287" cy="1371600"/>
          </a:xfrm>
          <a:prstGeom prst="wedgeEllipseCallout">
            <a:avLst>
              <a:gd name="adj1" fmla="val 2225"/>
              <a:gd name="adj2" fmla="val 65096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9" name="コンテンツ プレースホルダー 5">
            <a:extLst>
              <a:ext uri="{FF2B5EF4-FFF2-40B4-BE49-F238E27FC236}">
                <a16:creationId xmlns:a16="http://schemas.microsoft.com/office/drawing/2014/main" id="{D2C3E019-6193-F36C-FF45-A14EF3317280}"/>
              </a:ext>
            </a:extLst>
          </p:cNvPr>
          <p:cNvSpPr txBox="1">
            <a:spLocks/>
          </p:cNvSpPr>
          <p:nvPr/>
        </p:nvSpPr>
        <p:spPr bwMode="auto">
          <a:xfrm>
            <a:off x="7364413" y="1620838"/>
            <a:ext cx="1347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18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車や家を</a:t>
            </a:r>
            <a:br>
              <a:rPr lang="en-US" altLang="ja-JP" sz="18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18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買う</a:t>
            </a:r>
            <a:endParaRPr lang="en-US" altLang="ja-JP" sz="1800" b="1">
              <a:solidFill>
                <a:srgbClr val="002060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60" name="円形吹き出し 59">
            <a:extLst>
              <a:ext uri="{FF2B5EF4-FFF2-40B4-BE49-F238E27FC236}">
                <a16:creationId xmlns:a16="http://schemas.microsoft.com/office/drawing/2014/main" id="{3A2F14CD-675F-A0A0-1242-4BE64059EF45}"/>
              </a:ext>
            </a:extLst>
          </p:cNvPr>
          <p:cNvSpPr/>
          <p:nvPr/>
        </p:nvSpPr>
        <p:spPr>
          <a:xfrm rot="5400000">
            <a:off x="7511256" y="2821782"/>
            <a:ext cx="1030287" cy="1371600"/>
          </a:xfrm>
          <a:prstGeom prst="wedgeEllipseCallout">
            <a:avLst>
              <a:gd name="adj1" fmla="val 2225"/>
              <a:gd name="adj2" fmla="val 65096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1" name="コンテンツ プレースホルダー 5">
            <a:extLst>
              <a:ext uri="{FF2B5EF4-FFF2-40B4-BE49-F238E27FC236}">
                <a16:creationId xmlns:a16="http://schemas.microsoft.com/office/drawing/2014/main" id="{B432E7D2-6E92-173E-2042-976812933B6E}"/>
              </a:ext>
            </a:extLst>
          </p:cNvPr>
          <p:cNvSpPr txBox="1">
            <a:spLocks/>
          </p:cNvSpPr>
          <p:nvPr/>
        </p:nvSpPr>
        <p:spPr bwMode="auto">
          <a:xfrm>
            <a:off x="7364413" y="3233738"/>
            <a:ext cx="1347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18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新商品を</a:t>
            </a:r>
            <a:br>
              <a:rPr lang="en-US" altLang="ja-JP" sz="18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18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作る</a:t>
            </a:r>
            <a:endParaRPr lang="en-US" altLang="ja-JP" sz="1800" b="1">
              <a:solidFill>
                <a:srgbClr val="002060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62" name="円形吹き出し 61">
            <a:extLst>
              <a:ext uri="{FF2B5EF4-FFF2-40B4-BE49-F238E27FC236}">
                <a16:creationId xmlns:a16="http://schemas.microsoft.com/office/drawing/2014/main" id="{D8FBF5EA-F2F0-99D8-501D-ED88EF5D8CF8}"/>
              </a:ext>
            </a:extLst>
          </p:cNvPr>
          <p:cNvSpPr/>
          <p:nvPr/>
        </p:nvSpPr>
        <p:spPr>
          <a:xfrm rot="5400000">
            <a:off x="7511256" y="4302919"/>
            <a:ext cx="1030288" cy="1371600"/>
          </a:xfrm>
          <a:prstGeom prst="wedgeEllipseCallout">
            <a:avLst>
              <a:gd name="adj1" fmla="val 2225"/>
              <a:gd name="adj2" fmla="val 65096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3" name="コンテンツ プレースホルダー 5">
            <a:extLst>
              <a:ext uri="{FF2B5EF4-FFF2-40B4-BE49-F238E27FC236}">
                <a16:creationId xmlns:a16="http://schemas.microsoft.com/office/drawing/2014/main" id="{E378D43D-97A2-BC9F-05F7-A79350311845}"/>
              </a:ext>
            </a:extLst>
          </p:cNvPr>
          <p:cNvSpPr txBox="1">
            <a:spLocks/>
          </p:cNvSpPr>
          <p:nvPr/>
        </p:nvSpPr>
        <p:spPr bwMode="auto">
          <a:xfrm>
            <a:off x="7364413" y="4714875"/>
            <a:ext cx="13477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18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新しい</a:t>
            </a:r>
            <a:br>
              <a:rPr lang="en-US" altLang="ja-JP" sz="18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18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技術開発</a:t>
            </a:r>
            <a:endParaRPr lang="en-US" altLang="ja-JP" sz="1800" b="1">
              <a:solidFill>
                <a:srgbClr val="002060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27" name="コンテンツ プレースホルダー 5">
            <a:extLst>
              <a:ext uri="{FF2B5EF4-FFF2-40B4-BE49-F238E27FC236}">
                <a16:creationId xmlns:a16="http://schemas.microsoft.com/office/drawing/2014/main" id="{DDBC7016-5A4B-A543-65CE-51C7DEF96F42}"/>
              </a:ext>
            </a:extLst>
          </p:cNvPr>
          <p:cNvSpPr txBox="1">
            <a:spLocks/>
          </p:cNvSpPr>
          <p:nvPr/>
        </p:nvSpPr>
        <p:spPr>
          <a:xfrm>
            <a:off x="557213" y="5110163"/>
            <a:ext cx="8023225" cy="1373187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貸出を受けた人・企業は</a:t>
            </a:r>
            <a:b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どんなことができるだろう？</a:t>
            </a:r>
            <a:endParaRPr lang="ja-JP" altLang="en-US" sz="3600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54" grpId="0" animBg="1"/>
      <p:bldP spid="55" grpId="0" animBg="1"/>
      <p:bldP spid="58" grpId="0" animBg="1"/>
      <p:bldP spid="59" grpId="0"/>
      <p:bldP spid="60" grpId="0" animBg="1"/>
      <p:bldP spid="61" grpId="0"/>
      <p:bldP spid="62" grpId="0" animBg="1"/>
      <p:bldP spid="63" grpId="0"/>
      <p:bldP spid="27" grpId="0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Placeholder 1">
            <a:extLst>
              <a:ext uri="{FF2B5EF4-FFF2-40B4-BE49-F238E27FC236}">
                <a16:creationId xmlns:a16="http://schemas.microsoft.com/office/drawing/2014/main" id="{1C9A5613-3BB2-EE13-3CC5-8BFC9EEFB712}"/>
              </a:ext>
            </a:extLst>
          </p:cNvPr>
          <p:cNvSpPr>
            <a:spLocks/>
          </p:cNvSpPr>
          <p:nvPr/>
        </p:nvSpPr>
        <p:spPr bwMode="auto">
          <a:xfrm>
            <a:off x="223838" y="144463"/>
            <a:ext cx="8788400" cy="722312"/>
          </a:xfrm>
          <a:prstGeom prst="roundRect">
            <a:avLst>
              <a:gd name="adj" fmla="val 47625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社会における銀行の役割</a:t>
            </a:r>
            <a:endParaRPr lang="en-US" altLang="ja-JP" sz="3600" b="1">
              <a:solidFill>
                <a:schemeClr val="bg1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pic>
        <p:nvPicPr>
          <p:cNvPr id="47107" name="図 63">
            <a:extLst>
              <a:ext uri="{FF2B5EF4-FFF2-40B4-BE49-F238E27FC236}">
                <a16:creationId xmlns:a16="http://schemas.microsoft.com/office/drawing/2014/main" id="{C0563B1F-C0AC-7798-5695-88CB4BDA9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6" b="43225"/>
          <a:stretch>
            <a:fillRect/>
          </a:stretch>
        </p:blipFill>
        <p:spPr bwMode="auto">
          <a:xfrm>
            <a:off x="6257925" y="1390650"/>
            <a:ext cx="10128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図 19">
            <a:extLst>
              <a:ext uri="{FF2B5EF4-FFF2-40B4-BE49-F238E27FC236}">
                <a16:creationId xmlns:a16="http://schemas.microsoft.com/office/drawing/2014/main" id="{858DDF17-3E36-34A1-D6DA-F5F63DE6E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87"/>
          <a:stretch>
            <a:fillRect/>
          </a:stretch>
        </p:blipFill>
        <p:spPr bwMode="auto">
          <a:xfrm>
            <a:off x="600075" y="2474913"/>
            <a:ext cx="16113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スライド番号プレースホルダー 3">
            <a:extLst>
              <a:ext uri="{FF2B5EF4-FFF2-40B4-BE49-F238E27FC236}">
                <a16:creationId xmlns:a16="http://schemas.microsoft.com/office/drawing/2014/main" id="{3B81F543-F73E-5B44-C61A-DA1E92B50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6F3F957-49FE-4355-955D-AF1B0BC786A4}" type="slidenum">
              <a:rPr lang="ja-JP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47110" name="図 5">
            <a:extLst>
              <a:ext uri="{FF2B5EF4-FFF2-40B4-BE49-F238E27FC236}">
                <a16:creationId xmlns:a16="http://schemas.microsoft.com/office/drawing/2014/main" id="{33663878-605C-3C63-71C8-D440C7DF9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355850"/>
            <a:ext cx="19494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図 6">
            <a:extLst>
              <a:ext uri="{FF2B5EF4-FFF2-40B4-BE49-F238E27FC236}">
                <a16:creationId xmlns:a16="http://schemas.microsoft.com/office/drawing/2014/main" id="{0F7D22F2-848D-EBF5-0E33-2AEFB8D851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86150"/>
            <a:ext cx="15303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図 42">
            <a:extLst>
              <a:ext uri="{FF2B5EF4-FFF2-40B4-BE49-F238E27FC236}">
                <a16:creationId xmlns:a16="http://schemas.microsoft.com/office/drawing/2014/main" id="{6B4DE0C3-8FEA-D147-5894-38037742F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38488"/>
            <a:ext cx="1050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図 43">
            <a:extLst>
              <a:ext uri="{FF2B5EF4-FFF2-40B4-BE49-F238E27FC236}">
                <a16:creationId xmlns:a16="http://schemas.microsoft.com/office/drawing/2014/main" id="{7FE36D58-284F-35FC-F4D8-54F7B02C5E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27538"/>
            <a:ext cx="10509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角丸四角形 44">
            <a:extLst>
              <a:ext uri="{FF2B5EF4-FFF2-40B4-BE49-F238E27FC236}">
                <a16:creationId xmlns:a16="http://schemas.microsoft.com/office/drawing/2014/main" id="{6DDFD0E6-9975-1C9D-F444-FA4CA934BDC3}"/>
              </a:ext>
            </a:extLst>
          </p:cNvPr>
          <p:cNvSpPr/>
          <p:nvPr/>
        </p:nvSpPr>
        <p:spPr>
          <a:xfrm>
            <a:off x="611188" y="4438650"/>
            <a:ext cx="1546225" cy="3048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あなた</a:t>
            </a:r>
          </a:p>
        </p:txBody>
      </p:sp>
      <p:sp>
        <p:nvSpPr>
          <p:cNvPr id="46" name="角丸四角形 45">
            <a:extLst>
              <a:ext uri="{FF2B5EF4-FFF2-40B4-BE49-F238E27FC236}">
                <a16:creationId xmlns:a16="http://schemas.microsoft.com/office/drawing/2014/main" id="{08950231-F6A9-8ED8-5174-08DEB70688A1}"/>
              </a:ext>
            </a:extLst>
          </p:cNvPr>
          <p:cNvSpPr/>
          <p:nvPr/>
        </p:nvSpPr>
        <p:spPr>
          <a:xfrm>
            <a:off x="3773488" y="4271963"/>
            <a:ext cx="1081087" cy="4429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銀行</a:t>
            </a: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5CD6B24C-6DB3-FDC4-3367-287E760C912F}"/>
              </a:ext>
            </a:extLst>
          </p:cNvPr>
          <p:cNvCxnSpPr/>
          <p:nvPr/>
        </p:nvCxnSpPr>
        <p:spPr>
          <a:xfrm>
            <a:off x="2232025" y="3479800"/>
            <a:ext cx="1290638" cy="190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角丸四角形 47">
            <a:extLst>
              <a:ext uri="{FF2B5EF4-FFF2-40B4-BE49-F238E27FC236}">
                <a16:creationId xmlns:a16="http://schemas.microsoft.com/office/drawing/2014/main" id="{9D297860-14BB-E53E-9FB8-9BADA0930F82}"/>
              </a:ext>
            </a:extLst>
          </p:cNvPr>
          <p:cNvSpPr/>
          <p:nvPr/>
        </p:nvSpPr>
        <p:spPr>
          <a:xfrm>
            <a:off x="2419350" y="3317875"/>
            <a:ext cx="781050" cy="38576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預金</a:t>
            </a:r>
          </a:p>
        </p:txBody>
      </p:sp>
      <p:sp>
        <p:nvSpPr>
          <p:cNvPr id="49" name="コンテンツ プレースホルダー 5">
            <a:extLst>
              <a:ext uri="{FF2B5EF4-FFF2-40B4-BE49-F238E27FC236}">
                <a16:creationId xmlns:a16="http://schemas.microsoft.com/office/drawing/2014/main" id="{C6523D83-A829-4028-FEB5-FD30BC21D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88" y="5711825"/>
            <a:ext cx="8021637" cy="792163"/>
          </a:xfrm>
          <a:prstGeom prst="round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資金の橋渡し役⇒</a:t>
            </a:r>
            <a:r>
              <a:rPr lang="ja-JP" altLang="en-US" sz="32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豊かな社会をつくる</a:t>
            </a: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6D0323E3-4DF7-FD4C-66FA-082031EDC737}"/>
              </a:ext>
            </a:extLst>
          </p:cNvPr>
          <p:cNvCxnSpPr/>
          <p:nvPr/>
        </p:nvCxnSpPr>
        <p:spPr>
          <a:xfrm>
            <a:off x="4933950" y="3479800"/>
            <a:ext cx="1290638" cy="1905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角丸四角形 50">
            <a:extLst>
              <a:ext uri="{FF2B5EF4-FFF2-40B4-BE49-F238E27FC236}">
                <a16:creationId xmlns:a16="http://schemas.microsoft.com/office/drawing/2014/main" id="{E8651E91-C5CE-F2C0-2255-305E678ED869}"/>
              </a:ext>
            </a:extLst>
          </p:cNvPr>
          <p:cNvSpPr/>
          <p:nvPr/>
        </p:nvSpPr>
        <p:spPr>
          <a:xfrm>
            <a:off x="5189538" y="3317875"/>
            <a:ext cx="779462" cy="385763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0A8B2BE7-9FF7-1A87-8592-504881F7152C}"/>
              </a:ext>
            </a:extLst>
          </p:cNvPr>
          <p:cNvCxnSpPr/>
          <p:nvPr/>
        </p:nvCxnSpPr>
        <p:spPr>
          <a:xfrm flipV="1">
            <a:off x="4933950" y="1895475"/>
            <a:ext cx="1314450" cy="156686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51EAE414-AF4B-D8DE-F39F-3B83D79829D7}"/>
              </a:ext>
            </a:extLst>
          </p:cNvPr>
          <p:cNvCxnSpPr/>
          <p:nvPr/>
        </p:nvCxnSpPr>
        <p:spPr>
          <a:xfrm>
            <a:off x="4933950" y="3444875"/>
            <a:ext cx="1314450" cy="156686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角丸四角形 53">
            <a:extLst>
              <a:ext uri="{FF2B5EF4-FFF2-40B4-BE49-F238E27FC236}">
                <a16:creationId xmlns:a16="http://schemas.microsoft.com/office/drawing/2014/main" id="{2C87C520-EECB-747C-D41B-81A5E2742232}"/>
              </a:ext>
            </a:extLst>
          </p:cNvPr>
          <p:cNvSpPr/>
          <p:nvPr/>
        </p:nvSpPr>
        <p:spPr>
          <a:xfrm>
            <a:off x="5189538" y="2476500"/>
            <a:ext cx="779462" cy="385763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</a:p>
        </p:txBody>
      </p:sp>
      <p:sp>
        <p:nvSpPr>
          <p:cNvPr id="55" name="角丸四角形 54">
            <a:extLst>
              <a:ext uri="{FF2B5EF4-FFF2-40B4-BE49-F238E27FC236}">
                <a16:creationId xmlns:a16="http://schemas.microsoft.com/office/drawing/2014/main" id="{40D833AB-64D6-8884-0519-48AC0D9E24F6}"/>
              </a:ext>
            </a:extLst>
          </p:cNvPr>
          <p:cNvSpPr/>
          <p:nvPr/>
        </p:nvSpPr>
        <p:spPr>
          <a:xfrm>
            <a:off x="5189538" y="4330700"/>
            <a:ext cx="779462" cy="385763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</a:p>
        </p:txBody>
      </p:sp>
      <p:sp>
        <p:nvSpPr>
          <p:cNvPr id="57" name="角丸四角形 56">
            <a:extLst>
              <a:ext uri="{FF2B5EF4-FFF2-40B4-BE49-F238E27FC236}">
                <a16:creationId xmlns:a16="http://schemas.microsoft.com/office/drawing/2014/main" id="{3495492D-3672-C44F-56EC-3F53E13A045C}"/>
              </a:ext>
            </a:extLst>
          </p:cNvPr>
          <p:cNvSpPr/>
          <p:nvPr/>
        </p:nvSpPr>
        <p:spPr>
          <a:xfrm>
            <a:off x="452438" y="2166938"/>
            <a:ext cx="2357437" cy="24765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+mj-ea"/>
                <a:ea typeface="+mj-ea"/>
              </a:rPr>
              <a:t>みんなが預金することで</a:t>
            </a:r>
            <a:r>
              <a:rPr lang="en-US" altLang="ja-JP" sz="1400" b="1" dirty="0">
                <a:solidFill>
                  <a:schemeClr val="tx1"/>
                </a:solidFill>
                <a:latin typeface="+mj-ea"/>
                <a:ea typeface="+mj-ea"/>
              </a:rPr>
              <a:t>…</a:t>
            </a:r>
            <a:endParaRPr lang="ja-JP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8" name="円形吹き出し 57">
            <a:extLst>
              <a:ext uri="{FF2B5EF4-FFF2-40B4-BE49-F238E27FC236}">
                <a16:creationId xmlns:a16="http://schemas.microsoft.com/office/drawing/2014/main" id="{44B85708-2CF1-264B-A599-BA744F2B4800}"/>
              </a:ext>
            </a:extLst>
          </p:cNvPr>
          <p:cNvSpPr/>
          <p:nvPr/>
        </p:nvSpPr>
        <p:spPr>
          <a:xfrm rot="5400000">
            <a:off x="7511256" y="1208882"/>
            <a:ext cx="1030287" cy="1371600"/>
          </a:xfrm>
          <a:prstGeom prst="wedgeEllipseCallout">
            <a:avLst>
              <a:gd name="adj1" fmla="val 2225"/>
              <a:gd name="adj2" fmla="val 65096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7127" name="コンテンツ プレースホルダー 5">
            <a:extLst>
              <a:ext uri="{FF2B5EF4-FFF2-40B4-BE49-F238E27FC236}">
                <a16:creationId xmlns:a16="http://schemas.microsoft.com/office/drawing/2014/main" id="{99838FEF-D38F-1054-F6BC-4B1723224AD2}"/>
              </a:ext>
            </a:extLst>
          </p:cNvPr>
          <p:cNvSpPr txBox="1">
            <a:spLocks/>
          </p:cNvSpPr>
          <p:nvPr/>
        </p:nvSpPr>
        <p:spPr bwMode="auto">
          <a:xfrm>
            <a:off x="7364413" y="1620838"/>
            <a:ext cx="1347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18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車や家を</a:t>
            </a:r>
            <a:br>
              <a:rPr lang="en-US" altLang="ja-JP" sz="18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18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買う</a:t>
            </a:r>
            <a:endParaRPr lang="en-US" altLang="ja-JP" sz="1800" b="1">
              <a:solidFill>
                <a:srgbClr val="002060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60" name="円形吹き出し 59">
            <a:extLst>
              <a:ext uri="{FF2B5EF4-FFF2-40B4-BE49-F238E27FC236}">
                <a16:creationId xmlns:a16="http://schemas.microsoft.com/office/drawing/2014/main" id="{3A13EA85-B0F4-C482-4D9C-75BD4A933691}"/>
              </a:ext>
            </a:extLst>
          </p:cNvPr>
          <p:cNvSpPr/>
          <p:nvPr/>
        </p:nvSpPr>
        <p:spPr>
          <a:xfrm rot="5400000">
            <a:off x="7511256" y="2821782"/>
            <a:ext cx="1030287" cy="1371600"/>
          </a:xfrm>
          <a:prstGeom prst="wedgeEllipseCallout">
            <a:avLst>
              <a:gd name="adj1" fmla="val 2225"/>
              <a:gd name="adj2" fmla="val 65096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7129" name="コンテンツ プレースホルダー 5">
            <a:extLst>
              <a:ext uri="{FF2B5EF4-FFF2-40B4-BE49-F238E27FC236}">
                <a16:creationId xmlns:a16="http://schemas.microsoft.com/office/drawing/2014/main" id="{F3CDDA59-F30E-E173-3F9E-447CC43ADA10}"/>
              </a:ext>
            </a:extLst>
          </p:cNvPr>
          <p:cNvSpPr txBox="1">
            <a:spLocks/>
          </p:cNvSpPr>
          <p:nvPr/>
        </p:nvSpPr>
        <p:spPr bwMode="auto">
          <a:xfrm>
            <a:off x="7364413" y="3233738"/>
            <a:ext cx="1347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18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新商品を</a:t>
            </a:r>
            <a:br>
              <a:rPr lang="en-US" altLang="ja-JP" sz="18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18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作る</a:t>
            </a:r>
            <a:endParaRPr lang="en-US" altLang="ja-JP" sz="1800" b="1">
              <a:solidFill>
                <a:srgbClr val="002060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62" name="円形吹き出し 61">
            <a:extLst>
              <a:ext uri="{FF2B5EF4-FFF2-40B4-BE49-F238E27FC236}">
                <a16:creationId xmlns:a16="http://schemas.microsoft.com/office/drawing/2014/main" id="{73CA59D0-5AE0-9409-754B-A191A675991C}"/>
              </a:ext>
            </a:extLst>
          </p:cNvPr>
          <p:cNvSpPr/>
          <p:nvPr/>
        </p:nvSpPr>
        <p:spPr>
          <a:xfrm rot="5400000">
            <a:off x="7511256" y="4302919"/>
            <a:ext cx="1030288" cy="1371600"/>
          </a:xfrm>
          <a:prstGeom prst="wedgeEllipseCallout">
            <a:avLst>
              <a:gd name="adj1" fmla="val 2225"/>
              <a:gd name="adj2" fmla="val 65096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7131" name="コンテンツ プレースホルダー 5">
            <a:extLst>
              <a:ext uri="{FF2B5EF4-FFF2-40B4-BE49-F238E27FC236}">
                <a16:creationId xmlns:a16="http://schemas.microsoft.com/office/drawing/2014/main" id="{39AAF5C2-BBE0-2ACC-3368-E2ADCC56F3C2}"/>
              </a:ext>
            </a:extLst>
          </p:cNvPr>
          <p:cNvSpPr txBox="1">
            <a:spLocks/>
          </p:cNvSpPr>
          <p:nvPr/>
        </p:nvSpPr>
        <p:spPr bwMode="auto">
          <a:xfrm>
            <a:off x="7364413" y="4714875"/>
            <a:ext cx="13477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18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新しい</a:t>
            </a:r>
            <a:br>
              <a:rPr lang="en-US" altLang="ja-JP" sz="18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1800" b="1">
                <a:solidFill>
                  <a:srgbClr val="00206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技術開発</a:t>
            </a:r>
            <a:endParaRPr lang="en-US" altLang="ja-JP" sz="1800" b="1">
              <a:solidFill>
                <a:srgbClr val="002060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>
            <a:extLst>
              <a:ext uri="{FF2B5EF4-FFF2-40B4-BE49-F238E27FC236}">
                <a16:creationId xmlns:a16="http://schemas.microsoft.com/office/drawing/2014/main" id="{6BFFB93A-7207-9EBB-882E-6638D7396D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1838" y="2755900"/>
            <a:ext cx="7518400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>
                <a:latin typeface="メイリオ" panose="020B0604030504040204" pitchFamily="34" charset="-128"/>
                <a:ea typeface="メイリオ" panose="020B0604030504040204" pitchFamily="34" charset="-128"/>
              </a:rPr>
              <a:t>100</a:t>
            </a:r>
            <a:r>
              <a:rPr lang="ja-JP" altLang="en-US">
                <a:latin typeface="メイリオ" panose="020B0604030504040204" pitchFamily="34" charset="-128"/>
                <a:ea typeface="メイリオ" panose="020B0604030504040204" pitchFamily="34" charset="-128"/>
              </a:rPr>
              <a:t>万円あったら</a:t>
            </a:r>
            <a:br>
              <a:rPr lang="en-US" altLang="ja-JP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>
                <a:latin typeface="メイリオ" panose="020B0604030504040204" pitchFamily="34" charset="-128"/>
                <a:ea typeface="メイリオ" panose="020B0604030504040204" pitchFamily="34" charset="-128"/>
              </a:rPr>
              <a:t>あなたは</a:t>
            </a:r>
            <a:br>
              <a:rPr lang="en-US" altLang="ja-JP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>
                <a:latin typeface="メイリオ" panose="020B0604030504040204" pitchFamily="34" charset="-128"/>
                <a:ea typeface="メイリオ" panose="020B0604030504040204" pitchFamily="34" charset="-128"/>
              </a:rPr>
              <a:t>どうしますか？</a:t>
            </a:r>
          </a:p>
        </p:txBody>
      </p:sp>
      <p:sp>
        <p:nvSpPr>
          <p:cNvPr id="11267" name="スライド番号プレースホルダー 2">
            <a:extLst>
              <a:ext uri="{FF2B5EF4-FFF2-40B4-BE49-F238E27FC236}">
                <a16:creationId xmlns:a16="http://schemas.microsoft.com/office/drawing/2014/main" id="{A61CF4F6-8B63-A395-B2F7-CC8B29A5F4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6249D5B-16D3-4223-846E-E142711B8F28}" type="slidenum">
              <a:rPr lang="ja-JP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9A0B3F0A-8D38-27FF-544F-2040775207E7}"/>
              </a:ext>
            </a:extLst>
          </p:cNvPr>
          <p:cNvSpPr/>
          <p:nvPr/>
        </p:nvSpPr>
        <p:spPr>
          <a:xfrm>
            <a:off x="3889375" y="1082675"/>
            <a:ext cx="1201738" cy="120173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600" b="1" dirty="0">
                <a:solidFill>
                  <a:schemeClr val="bg1"/>
                </a:solidFill>
              </a:rPr>
              <a:t>Q</a:t>
            </a:r>
            <a:endParaRPr lang="ja-JP" altLang="en-US" sz="6600" b="1" dirty="0">
              <a:solidFill>
                <a:schemeClr val="bg1"/>
              </a:solidFill>
            </a:endParaRPr>
          </a:p>
        </p:txBody>
      </p:sp>
      <p:pic>
        <p:nvPicPr>
          <p:cNvPr id="11269" name="図 6">
            <a:extLst>
              <a:ext uri="{FF2B5EF4-FFF2-40B4-BE49-F238E27FC236}">
                <a16:creationId xmlns:a16="http://schemas.microsoft.com/office/drawing/2014/main" id="{23FF56BB-1672-43C7-B5D7-E3C6DDE4C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4476750"/>
            <a:ext cx="1890712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BB189B3F-9892-CDDA-814A-6B4A638EE400}"/>
              </a:ext>
            </a:extLst>
          </p:cNvPr>
          <p:cNvSpPr>
            <a:spLocks/>
          </p:cNvSpPr>
          <p:nvPr/>
        </p:nvSpPr>
        <p:spPr bwMode="auto">
          <a:xfrm>
            <a:off x="223838" y="144463"/>
            <a:ext cx="8788400" cy="722312"/>
          </a:xfrm>
          <a:prstGeom prst="roundRect">
            <a:avLst>
              <a:gd name="adj" fmla="val 47625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あなたと銀行のかかわり</a:t>
            </a:r>
            <a:endParaRPr lang="en-US" altLang="ja-JP" sz="3600" b="1">
              <a:solidFill>
                <a:schemeClr val="bg1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pic>
        <p:nvPicPr>
          <p:cNvPr id="13315" name="図 19">
            <a:extLst>
              <a:ext uri="{FF2B5EF4-FFF2-40B4-BE49-F238E27FC236}">
                <a16:creationId xmlns:a16="http://schemas.microsoft.com/office/drawing/2014/main" id="{F901DF4B-B217-824F-EB4D-D4572C6E5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1346200"/>
            <a:ext cx="18669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スライド番号プレースホルダー 3">
            <a:extLst>
              <a:ext uri="{FF2B5EF4-FFF2-40B4-BE49-F238E27FC236}">
                <a16:creationId xmlns:a16="http://schemas.microsoft.com/office/drawing/2014/main" id="{7EE338BF-FEC5-47F4-CA95-B85AEA4B53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6C02D7F-3B13-4A3F-9B26-6619121C4B69}" type="slidenum">
              <a:rPr lang="ja-JP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C81EE201-19AF-1D23-E95C-6905BB354FAB}"/>
              </a:ext>
            </a:extLst>
          </p:cNvPr>
          <p:cNvSpPr/>
          <p:nvPr/>
        </p:nvSpPr>
        <p:spPr>
          <a:xfrm>
            <a:off x="628650" y="2400300"/>
            <a:ext cx="2657475" cy="1328738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貯金する</a:t>
            </a:r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A91E4216-176C-83E0-74F6-5F9BE4F97114}"/>
              </a:ext>
            </a:extLst>
          </p:cNvPr>
          <p:cNvSpPr/>
          <p:nvPr/>
        </p:nvSpPr>
        <p:spPr>
          <a:xfrm>
            <a:off x="3303588" y="2400300"/>
            <a:ext cx="2657475" cy="1328738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使う</a:t>
            </a: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41543606-4D8B-BEC0-122C-6F040027569E}"/>
              </a:ext>
            </a:extLst>
          </p:cNvPr>
          <p:cNvSpPr/>
          <p:nvPr/>
        </p:nvSpPr>
        <p:spPr>
          <a:xfrm>
            <a:off x="6016625" y="2400300"/>
            <a:ext cx="2657475" cy="1328738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増やす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429AE34-87ED-D851-4E4C-0B16205A38AC}"/>
              </a:ext>
            </a:extLst>
          </p:cNvPr>
          <p:cNvGrpSpPr>
            <a:grpSpLocks/>
          </p:cNvGrpSpPr>
          <p:nvPr/>
        </p:nvGrpSpPr>
        <p:grpSpPr bwMode="auto">
          <a:xfrm>
            <a:off x="628650" y="4110038"/>
            <a:ext cx="7718425" cy="2184400"/>
            <a:chOff x="628650" y="4109289"/>
            <a:chExt cx="7717989" cy="2185816"/>
          </a:xfrm>
        </p:grpSpPr>
        <p:pic>
          <p:nvPicPr>
            <p:cNvPr id="13321" name="図 15">
              <a:extLst>
                <a:ext uri="{FF2B5EF4-FFF2-40B4-BE49-F238E27FC236}">
                  <a16:creationId xmlns:a16="http://schemas.microsoft.com/office/drawing/2014/main" id="{BA568229-B43B-C03F-CD91-73A6F42EA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4109289"/>
              <a:ext cx="1617982" cy="2142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角丸四角形 20">
              <a:extLst>
                <a:ext uri="{FF2B5EF4-FFF2-40B4-BE49-F238E27FC236}">
                  <a16:creationId xmlns:a16="http://schemas.microsoft.com/office/drawing/2014/main" id="{A3EA3142-0D7D-30A3-A9AC-A8A422D7CC2C}"/>
                </a:ext>
              </a:extLst>
            </p:cNvPr>
            <p:cNvSpPr/>
            <p:nvPr/>
          </p:nvSpPr>
          <p:spPr>
            <a:xfrm>
              <a:off x="2446235" y="4126762"/>
              <a:ext cx="5900404" cy="216834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すべてに</a:t>
              </a:r>
              <a:br>
                <a:rPr lang="en-US" altLang="ja-JP" sz="3200" dirty="0"/>
              </a:br>
              <a:r>
                <a:rPr lang="ja-JP" altLang="en-US" sz="4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「銀行</a:t>
              </a:r>
              <a:r>
                <a:rPr lang="ja-JP" altLang="en-US" sz="48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」</a:t>
              </a:r>
              <a:r>
                <a:rPr lang="ja-JP" altLang="en-US" sz="3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がかかわって</a:t>
              </a:r>
              <a:r>
                <a:rPr lang="ja-JP" altLang="en-US" sz="3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います</a:t>
              </a:r>
              <a:endPara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図 7">
            <a:extLst>
              <a:ext uri="{FF2B5EF4-FFF2-40B4-BE49-F238E27FC236}">
                <a16:creationId xmlns:a16="http://schemas.microsoft.com/office/drawing/2014/main" id="{F4858601-8030-E2B6-ACC6-6E9DF24EB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156075"/>
            <a:ext cx="12811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タイトル 1">
            <a:extLst>
              <a:ext uri="{FF2B5EF4-FFF2-40B4-BE49-F238E27FC236}">
                <a16:creationId xmlns:a16="http://schemas.microsoft.com/office/drawing/2014/main" id="{9BCE5F93-1635-D713-7AAD-C15178C760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1838" y="2755900"/>
            <a:ext cx="7518400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>
                <a:latin typeface="メイリオ" panose="020B0604030504040204" pitchFamily="34" charset="-128"/>
                <a:ea typeface="メイリオ" panose="020B0604030504040204" pitchFamily="34" charset="-128"/>
              </a:rPr>
              <a:t>あなたと銀行はどのように</a:t>
            </a:r>
            <a:br>
              <a:rPr lang="en-US" altLang="ja-JP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>
                <a:latin typeface="メイリオ" panose="020B0604030504040204" pitchFamily="34" charset="-128"/>
                <a:ea typeface="メイリオ" panose="020B0604030504040204" pitchFamily="34" charset="-128"/>
              </a:rPr>
              <a:t>かかわっているのだろう？</a:t>
            </a:r>
          </a:p>
        </p:txBody>
      </p:sp>
      <p:sp>
        <p:nvSpPr>
          <p:cNvPr id="15364" name="スライド番号プレースホルダー 2">
            <a:extLst>
              <a:ext uri="{FF2B5EF4-FFF2-40B4-BE49-F238E27FC236}">
                <a16:creationId xmlns:a16="http://schemas.microsoft.com/office/drawing/2014/main" id="{02DF94DA-55C3-F4FE-868A-BD32851F4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69D901-DD02-497A-BCD6-6C7BB7D62F9C}" type="slidenum">
              <a:rPr lang="ja-JP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1ADB7467-026D-3F4B-2A5B-F6106A42488B}"/>
              </a:ext>
            </a:extLst>
          </p:cNvPr>
          <p:cNvSpPr/>
          <p:nvPr/>
        </p:nvSpPr>
        <p:spPr>
          <a:xfrm>
            <a:off x="3889375" y="1082675"/>
            <a:ext cx="1201738" cy="120173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600" b="1" dirty="0">
                <a:solidFill>
                  <a:schemeClr val="bg1"/>
                </a:solidFill>
              </a:rPr>
              <a:t>Q</a:t>
            </a:r>
            <a:endParaRPr lang="ja-JP" altLang="en-US" sz="6600" b="1" dirty="0">
              <a:solidFill>
                <a:schemeClr val="bg1"/>
              </a:solidFill>
            </a:endParaRPr>
          </a:p>
        </p:txBody>
      </p:sp>
      <p:pic>
        <p:nvPicPr>
          <p:cNvPr id="15366" name="図 6">
            <a:extLst>
              <a:ext uri="{FF2B5EF4-FFF2-40B4-BE49-F238E27FC236}">
                <a16:creationId xmlns:a16="http://schemas.microsoft.com/office/drawing/2014/main" id="{0A094FBF-ACBC-4AF3-3D88-3654E4B2E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6"/>
          <a:stretch>
            <a:fillRect/>
          </a:stretch>
        </p:blipFill>
        <p:spPr bwMode="auto">
          <a:xfrm>
            <a:off x="3633788" y="4394200"/>
            <a:ext cx="1457325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0EE1DF72-28F6-ABAD-87C4-3100EE6B9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9" b="21288"/>
          <a:stretch>
            <a:fillRect/>
          </a:stretch>
        </p:blipFill>
        <p:spPr bwMode="auto">
          <a:xfrm>
            <a:off x="4192588" y="1836738"/>
            <a:ext cx="14319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D8C0CF6-037C-3468-B10D-D0AAF6143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973263"/>
            <a:ext cx="20955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タイトル 1">
            <a:extLst>
              <a:ext uri="{FF2B5EF4-FFF2-40B4-BE49-F238E27FC236}">
                <a16:creationId xmlns:a16="http://schemas.microsoft.com/office/drawing/2014/main" id="{F6C6C3BB-5B13-C8FB-FEAB-6CE019BBCB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33363" y="134938"/>
            <a:ext cx="8788400" cy="722312"/>
          </a:xfrm>
          <a:prstGeom prst="roundRect">
            <a:avLst>
              <a:gd name="adj" fmla="val 4762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2500">
                <a:latin typeface="メイリオ" panose="020B0604030504040204" pitchFamily="34" charset="-128"/>
                <a:ea typeface="メイリオ" panose="020B0604030504040204" pitchFamily="34" charset="-128"/>
              </a:rPr>
              <a:t>ワーク</a:t>
            </a:r>
            <a:r>
              <a:rPr lang="en-US" altLang="ja-JP" sz="2500">
                <a:latin typeface="メイリオ" panose="020B0604030504040204" pitchFamily="34" charset="-128"/>
                <a:ea typeface="メイリオ" panose="020B0604030504040204" pitchFamily="34" charset="-128"/>
              </a:rPr>
              <a:t>:</a:t>
            </a:r>
            <a:r>
              <a:rPr lang="ja-JP" altLang="en-US" sz="2500">
                <a:latin typeface="メイリオ" panose="020B0604030504040204" pitchFamily="34" charset="-128"/>
                <a:ea typeface="メイリオ" panose="020B0604030504040204" pitchFamily="34" charset="-128"/>
              </a:rPr>
              <a:t>あなたのお金がアーティストに届くまでを考えよう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9CA78E2-B270-CA6C-8147-AA0217BF1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4784725"/>
            <a:ext cx="6869113" cy="96837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支払った</a:t>
            </a:r>
            <a:r>
              <a:rPr lang="en-US" altLang="ja-JP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DVD</a:t>
            </a: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代金はどのように</a:t>
            </a:r>
            <a:br>
              <a:rPr lang="en-US" altLang="ja-JP" sz="3600" b="1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アーティストに届くのだろう？</a:t>
            </a:r>
            <a:endParaRPr lang="ja-JP" altLang="en-US" sz="3200"/>
          </a:p>
        </p:txBody>
      </p:sp>
      <p:sp>
        <p:nvSpPr>
          <p:cNvPr id="17414" name="スライド番号プレースホルダー 3">
            <a:extLst>
              <a:ext uri="{FF2B5EF4-FFF2-40B4-BE49-F238E27FC236}">
                <a16:creationId xmlns:a16="http://schemas.microsoft.com/office/drawing/2014/main" id="{C649BC4F-19AA-6727-3C5B-C713C4FE57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E3BEF3E-C581-49E7-9F1E-C09D1CA46908}" type="slidenum">
              <a:rPr lang="ja-JP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910F1279-580A-4E55-A09D-4B2A8D8F4E54}"/>
              </a:ext>
            </a:extLst>
          </p:cNvPr>
          <p:cNvSpPr/>
          <p:nvPr/>
        </p:nvSpPr>
        <p:spPr>
          <a:xfrm>
            <a:off x="617538" y="2894013"/>
            <a:ext cx="2470150" cy="1546225"/>
          </a:xfrm>
          <a:prstGeom prst="roundRect">
            <a:avLst>
              <a:gd name="adj" fmla="val 10126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アーティストの</a:t>
            </a:r>
            <a:br>
              <a:rPr lang="en-US" altLang="ja-JP" sz="2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DVD</a:t>
            </a:r>
            <a:r>
              <a:rPr lang="ja-JP" altLang="en-US" sz="2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を注文</a:t>
            </a: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2730CD49-2B61-ECF9-FE81-6E9FF9CDAE05}"/>
              </a:ext>
            </a:extLst>
          </p:cNvPr>
          <p:cNvSpPr/>
          <p:nvPr/>
        </p:nvSpPr>
        <p:spPr>
          <a:xfrm>
            <a:off x="3673475" y="2894013"/>
            <a:ext cx="2470150" cy="1546225"/>
          </a:xfrm>
          <a:prstGeom prst="roundRect">
            <a:avLst>
              <a:gd name="adj" fmla="val 10126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銀行で</a:t>
            </a:r>
            <a:br>
              <a:rPr lang="en-US" altLang="ja-JP" sz="2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お金を</a:t>
            </a:r>
            <a:br>
              <a:rPr lang="en-US" altLang="ja-JP" sz="2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振り込む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47E40EA-3300-69F2-41CB-F7F9288BDE1A}"/>
              </a:ext>
            </a:extLst>
          </p:cNvPr>
          <p:cNvCxnSpPr>
            <a:stCxn id="3" idx="3"/>
          </p:cNvCxnSpPr>
          <p:nvPr/>
        </p:nvCxnSpPr>
        <p:spPr>
          <a:xfrm flipV="1">
            <a:off x="3087688" y="3667125"/>
            <a:ext cx="582612" cy="0"/>
          </a:xfrm>
          <a:prstGeom prst="straightConnector1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7" name="図 16">
            <a:extLst>
              <a:ext uri="{FF2B5EF4-FFF2-40B4-BE49-F238E27FC236}">
                <a16:creationId xmlns:a16="http://schemas.microsoft.com/office/drawing/2014/main" id="{4E48FBF5-1A12-3F3B-8250-FE36B581A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80"/>
          <a:stretch>
            <a:fillRect/>
          </a:stretch>
        </p:blipFill>
        <p:spPr bwMode="auto">
          <a:xfrm>
            <a:off x="7577138" y="3008313"/>
            <a:ext cx="1143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9EA0B31-06C5-066D-F61D-9BE294A871E1}"/>
              </a:ext>
            </a:extLst>
          </p:cNvPr>
          <p:cNvCxnSpPr/>
          <p:nvPr/>
        </p:nvCxnSpPr>
        <p:spPr>
          <a:xfrm flipV="1">
            <a:off x="6140450" y="3667125"/>
            <a:ext cx="1436688" cy="0"/>
          </a:xfrm>
          <a:prstGeom prst="straightConnector1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B168337-12E6-C84A-FAA7-B7F316F1C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50" y="3155950"/>
            <a:ext cx="877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720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ja-JP" altLang="en-US" sz="72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03EA1C10-060B-13AC-1EBB-4E35D54C0556}"/>
              </a:ext>
            </a:extLst>
          </p:cNvPr>
          <p:cNvSpPr/>
          <p:nvPr/>
        </p:nvSpPr>
        <p:spPr>
          <a:xfrm>
            <a:off x="6302375" y="5910263"/>
            <a:ext cx="2441575" cy="65246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ワークシート</a:t>
            </a:r>
            <a:br>
              <a: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に記入しよう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2EA4596-B600-557E-225E-F353BC48E3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8249">
            <a:off x="6326188" y="5868988"/>
            <a:ext cx="80803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841F4195-50CF-08BA-CC6D-47BCF67B6114}"/>
              </a:ext>
            </a:extLst>
          </p:cNvPr>
          <p:cNvSpPr/>
          <p:nvPr/>
        </p:nvSpPr>
        <p:spPr>
          <a:xfrm>
            <a:off x="617538" y="1125538"/>
            <a:ext cx="2441575" cy="65246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テキスト</a:t>
            </a:r>
            <a:r>
              <a: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P.4</a:t>
            </a:r>
            <a:br>
              <a: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を確認しよう</a:t>
            </a:r>
          </a:p>
        </p:txBody>
      </p:sp>
      <p:pic>
        <p:nvPicPr>
          <p:cNvPr id="17424" name="図 24">
            <a:extLst>
              <a:ext uri="{FF2B5EF4-FFF2-40B4-BE49-F238E27FC236}">
                <a16:creationId xmlns:a16="http://schemas.microsoft.com/office/drawing/2014/main" id="{F33F05C3-9E9C-B153-465C-149BFE8D2A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8249">
            <a:off x="298450" y="941388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  <p:bldP spid="13" grpId="0" animBg="1"/>
      <p:bldP spid="19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>
            <a:extLst>
              <a:ext uri="{FF2B5EF4-FFF2-40B4-BE49-F238E27FC236}">
                <a16:creationId xmlns:a16="http://schemas.microsoft.com/office/drawing/2014/main" id="{43FCB7F9-DE46-B769-1C2C-BF6115743EEC}"/>
              </a:ext>
            </a:extLst>
          </p:cNvPr>
          <p:cNvSpPr>
            <a:spLocks/>
          </p:cNvSpPr>
          <p:nvPr/>
        </p:nvSpPr>
        <p:spPr bwMode="auto">
          <a:xfrm>
            <a:off x="223838" y="144463"/>
            <a:ext cx="8788400" cy="722312"/>
          </a:xfrm>
          <a:prstGeom prst="roundRect">
            <a:avLst>
              <a:gd name="adj" fmla="val 47625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2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あなたのお金がアーティストに届くまで</a:t>
            </a:r>
            <a:endParaRPr lang="en-US" altLang="ja-JP" sz="3200" b="1">
              <a:solidFill>
                <a:schemeClr val="bg1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19459" name="スライド番号プレースホルダー 3">
            <a:extLst>
              <a:ext uri="{FF2B5EF4-FFF2-40B4-BE49-F238E27FC236}">
                <a16:creationId xmlns:a16="http://schemas.microsoft.com/office/drawing/2014/main" id="{E8C59746-4130-ADBA-838A-D65A2ED463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D0BC1DE-CD75-45CD-9DDB-A94A7F6670CE}" type="slidenum">
              <a:rPr lang="ja-JP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19460" name="図 10">
            <a:extLst>
              <a:ext uri="{FF2B5EF4-FFF2-40B4-BE49-F238E27FC236}">
                <a16:creationId xmlns:a16="http://schemas.microsoft.com/office/drawing/2014/main" id="{41A014B8-4F27-39B8-32D4-458F610E8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281113"/>
            <a:ext cx="1379537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図 11">
            <a:extLst>
              <a:ext uri="{FF2B5EF4-FFF2-40B4-BE49-F238E27FC236}">
                <a16:creationId xmlns:a16="http://schemas.microsoft.com/office/drawing/2014/main" id="{39D74A8D-DC5B-4314-6DFA-ED9EE2E24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80"/>
          <a:stretch>
            <a:fillRect/>
          </a:stretch>
        </p:blipFill>
        <p:spPr bwMode="auto">
          <a:xfrm>
            <a:off x="7402513" y="1181100"/>
            <a:ext cx="11430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図 2">
            <a:extLst>
              <a:ext uri="{FF2B5EF4-FFF2-40B4-BE49-F238E27FC236}">
                <a16:creationId xmlns:a16="http://schemas.microsoft.com/office/drawing/2014/main" id="{FE9D778D-FCA8-41EF-A4DA-793193B19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1685925"/>
            <a:ext cx="16827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図 5">
            <a:extLst>
              <a:ext uri="{FF2B5EF4-FFF2-40B4-BE49-F238E27FC236}">
                <a16:creationId xmlns:a16="http://schemas.microsoft.com/office/drawing/2014/main" id="{828FB484-1B47-9268-C4FD-394257DE48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3821113"/>
            <a:ext cx="9302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図 14">
            <a:extLst>
              <a:ext uri="{FF2B5EF4-FFF2-40B4-BE49-F238E27FC236}">
                <a16:creationId xmlns:a16="http://schemas.microsoft.com/office/drawing/2014/main" id="{F69B1098-BA21-2421-1BCE-44EB1A9132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3822700"/>
            <a:ext cx="9302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図 18">
            <a:extLst>
              <a:ext uri="{FF2B5EF4-FFF2-40B4-BE49-F238E27FC236}">
                <a16:creationId xmlns:a16="http://schemas.microsoft.com/office/drawing/2014/main" id="{BE50E53F-D1EE-EB9A-8843-AEEB2CA152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3822700"/>
            <a:ext cx="92868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A093E49-D3E9-7535-CB55-42B2687DDAA5}"/>
              </a:ext>
            </a:extLst>
          </p:cNvPr>
          <p:cNvCxnSpPr/>
          <p:nvPr/>
        </p:nvCxnSpPr>
        <p:spPr>
          <a:xfrm>
            <a:off x="1358900" y="2455863"/>
            <a:ext cx="0" cy="113188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5D66198-2981-42E8-E386-CFD5E9F4A817}"/>
              </a:ext>
            </a:extLst>
          </p:cNvPr>
          <p:cNvCxnSpPr/>
          <p:nvPr/>
        </p:nvCxnSpPr>
        <p:spPr>
          <a:xfrm>
            <a:off x="1833563" y="4686300"/>
            <a:ext cx="2286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2A7FCA2-BBFF-648B-6A7E-ACAE847EF100}"/>
              </a:ext>
            </a:extLst>
          </p:cNvPr>
          <p:cNvCxnSpPr/>
          <p:nvPr/>
        </p:nvCxnSpPr>
        <p:spPr>
          <a:xfrm>
            <a:off x="5181600" y="4686300"/>
            <a:ext cx="19986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5CEF1F6E-05E1-92E6-C697-4B65DB9EAE45}"/>
              </a:ext>
            </a:extLst>
          </p:cNvPr>
          <p:cNvCxnSpPr/>
          <p:nvPr/>
        </p:nvCxnSpPr>
        <p:spPr>
          <a:xfrm>
            <a:off x="4270375" y="2990850"/>
            <a:ext cx="0" cy="803275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07EB30E1-CD03-075B-E7C8-93C82C64C010}"/>
              </a:ext>
            </a:extLst>
          </p:cNvPr>
          <p:cNvCxnSpPr/>
          <p:nvPr/>
        </p:nvCxnSpPr>
        <p:spPr>
          <a:xfrm>
            <a:off x="4676775" y="2990850"/>
            <a:ext cx="0" cy="80327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角丸四角形 27">
            <a:extLst>
              <a:ext uri="{FF2B5EF4-FFF2-40B4-BE49-F238E27FC236}">
                <a16:creationId xmlns:a16="http://schemas.microsoft.com/office/drawing/2014/main" id="{6BA901B9-EF38-4344-7526-7366A4CD9D9D}"/>
              </a:ext>
            </a:extLst>
          </p:cNvPr>
          <p:cNvSpPr/>
          <p:nvPr/>
        </p:nvSpPr>
        <p:spPr>
          <a:xfrm>
            <a:off x="609600" y="5000625"/>
            <a:ext cx="1512888" cy="3778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あなたの銀行</a:t>
            </a:r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B39C0962-BD4C-4D8E-DAE5-5D8D37BCC10D}"/>
              </a:ext>
            </a:extLst>
          </p:cNvPr>
          <p:cNvSpPr/>
          <p:nvPr/>
        </p:nvSpPr>
        <p:spPr>
          <a:xfrm>
            <a:off x="3514725" y="5000625"/>
            <a:ext cx="2132013" cy="3778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DVD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制作会社の銀行</a:t>
            </a:r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7FBB1BAD-DA91-3A57-3973-B45E2FFADE4F}"/>
              </a:ext>
            </a:extLst>
          </p:cNvPr>
          <p:cNvSpPr/>
          <p:nvPr/>
        </p:nvSpPr>
        <p:spPr>
          <a:xfrm>
            <a:off x="6943725" y="5000625"/>
            <a:ext cx="1768475" cy="3778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アーティストの銀行</a:t>
            </a:r>
          </a:p>
        </p:txBody>
      </p:sp>
      <p:sp>
        <p:nvSpPr>
          <p:cNvPr id="31" name="角丸四角形 30">
            <a:extLst>
              <a:ext uri="{FF2B5EF4-FFF2-40B4-BE49-F238E27FC236}">
                <a16:creationId xmlns:a16="http://schemas.microsoft.com/office/drawing/2014/main" id="{38F54187-56E0-C713-601E-50D69F6FF8E3}"/>
              </a:ext>
            </a:extLst>
          </p:cNvPr>
          <p:cNvSpPr/>
          <p:nvPr/>
        </p:nvSpPr>
        <p:spPr>
          <a:xfrm>
            <a:off x="3506788" y="1250950"/>
            <a:ext cx="2133600" cy="3762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DVD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制作会社</a:t>
            </a:r>
          </a:p>
        </p:txBody>
      </p:sp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9C824FA2-8EF7-B4B1-B46C-62A34AD88CC7}"/>
              </a:ext>
            </a:extLst>
          </p:cNvPr>
          <p:cNvSpPr/>
          <p:nvPr/>
        </p:nvSpPr>
        <p:spPr>
          <a:xfrm>
            <a:off x="2389188" y="4111625"/>
            <a:ext cx="1042987" cy="4095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rgbClr val="FF0000"/>
                </a:solidFill>
                <a:latin typeface="+mj-ea"/>
                <a:ea typeface="+mj-ea"/>
              </a:rPr>
              <a:t>DVD</a:t>
            </a:r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代金</a:t>
            </a:r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E044ECD8-687F-B35A-0E45-917DA01CDD41}"/>
              </a:ext>
            </a:extLst>
          </p:cNvPr>
          <p:cNvSpPr/>
          <p:nvPr/>
        </p:nvSpPr>
        <p:spPr>
          <a:xfrm>
            <a:off x="5341938" y="4111625"/>
            <a:ext cx="1690687" cy="4095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アーティストの収入</a:t>
            </a:r>
          </a:p>
        </p:txBody>
      </p:sp>
      <p:sp>
        <p:nvSpPr>
          <p:cNvPr id="35" name="角丸四角形 34">
            <a:extLst>
              <a:ext uri="{FF2B5EF4-FFF2-40B4-BE49-F238E27FC236}">
                <a16:creationId xmlns:a16="http://schemas.microsoft.com/office/drawing/2014/main" id="{19427773-BD2C-CB4E-D307-5D0E5D21D1BC}"/>
              </a:ext>
            </a:extLst>
          </p:cNvPr>
          <p:cNvSpPr/>
          <p:nvPr/>
        </p:nvSpPr>
        <p:spPr>
          <a:xfrm>
            <a:off x="4887913" y="3168650"/>
            <a:ext cx="1689100" cy="41116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アーティストの収入</a:t>
            </a:r>
          </a:p>
        </p:txBody>
      </p:sp>
      <p:sp>
        <p:nvSpPr>
          <p:cNvPr id="36" name="角丸四角形 35">
            <a:extLst>
              <a:ext uri="{FF2B5EF4-FFF2-40B4-BE49-F238E27FC236}">
                <a16:creationId xmlns:a16="http://schemas.microsoft.com/office/drawing/2014/main" id="{E661F518-8096-EDCC-55CB-7E6C0A69C56E}"/>
              </a:ext>
            </a:extLst>
          </p:cNvPr>
          <p:cNvSpPr/>
          <p:nvPr/>
        </p:nvSpPr>
        <p:spPr>
          <a:xfrm>
            <a:off x="2976563" y="3168650"/>
            <a:ext cx="1042987" cy="41116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rgbClr val="FF0000"/>
                </a:solidFill>
                <a:latin typeface="+mj-ea"/>
                <a:ea typeface="+mj-ea"/>
              </a:rPr>
              <a:t>DVD</a:t>
            </a:r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代金</a:t>
            </a:r>
          </a:p>
        </p:txBody>
      </p:sp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997B0D78-D65F-A2CA-0D57-5132FBD2F941}"/>
              </a:ext>
            </a:extLst>
          </p:cNvPr>
          <p:cNvSpPr/>
          <p:nvPr/>
        </p:nvSpPr>
        <p:spPr>
          <a:xfrm>
            <a:off x="1492250" y="2967038"/>
            <a:ext cx="1042988" cy="409575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chemeClr val="tx1"/>
                </a:solidFill>
                <a:latin typeface="+mj-ea"/>
                <a:ea typeface="+mj-ea"/>
              </a:rPr>
              <a:t>DVD</a:t>
            </a:r>
            <a:r>
              <a:rPr lang="ja-JP" altLang="en-US" sz="1400" b="1" dirty="0">
                <a:solidFill>
                  <a:schemeClr val="tx1"/>
                </a:solidFill>
                <a:latin typeface="+mj-ea"/>
                <a:ea typeface="+mj-ea"/>
              </a:rPr>
              <a:t>代金</a:t>
            </a:r>
          </a:p>
        </p:txBody>
      </p:sp>
      <p:sp>
        <p:nvSpPr>
          <p:cNvPr id="38" name="角丸四角形 37">
            <a:extLst>
              <a:ext uri="{FF2B5EF4-FFF2-40B4-BE49-F238E27FC236}">
                <a16:creationId xmlns:a16="http://schemas.microsoft.com/office/drawing/2014/main" id="{213D120D-F429-8977-6433-039E35E55096}"/>
              </a:ext>
            </a:extLst>
          </p:cNvPr>
          <p:cNvSpPr/>
          <p:nvPr/>
        </p:nvSpPr>
        <p:spPr>
          <a:xfrm>
            <a:off x="831850" y="2159000"/>
            <a:ext cx="1042988" cy="411163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+mj-ea"/>
                <a:ea typeface="+mj-ea"/>
              </a:rPr>
              <a:t>あなた</a:t>
            </a:r>
          </a:p>
        </p:txBody>
      </p:sp>
      <p:sp>
        <p:nvSpPr>
          <p:cNvPr id="39" name="角丸四角形 38">
            <a:extLst>
              <a:ext uri="{FF2B5EF4-FFF2-40B4-BE49-F238E27FC236}">
                <a16:creationId xmlns:a16="http://schemas.microsoft.com/office/drawing/2014/main" id="{76F5255A-E654-0C86-1948-153BAB080C44}"/>
              </a:ext>
            </a:extLst>
          </p:cNvPr>
          <p:cNvSpPr/>
          <p:nvPr/>
        </p:nvSpPr>
        <p:spPr>
          <a:xfrm>
            <a:off x="7273925" y="2159000"/>
            <a:ext cx="1123950" cy="411163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+mj-ea"/>
                <a:ea typeface="+mj-ea"/>
              </a:rPr>
              <a:t>アーティスト</a:t>
            </a:r>
          </a:p>
        </p:txBody>
      </p:sp>
      <p:sp>
        <p:nvSpPr>
          <p:cNvPr id="40" name="コンテンツ プレースホルダー 5">
            <a:extLst>
              <a:ext uri="{FF2B5EF4-FFF2-40B4-BE49-F238E27FC236}">
                <a16:creationId xmlns:a16="http://schemas.microsoft.com/office/drawing/2014/main" id="{4B7DF1E3-3777-16E5-15CE-E9E082E1E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487988"/>
            <a:ext cx="8021638" cy="1096962"/>
          </a:xfrm>
          <a:prstGeom prst="round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離れたところにお金を届ける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ja-JP" altLang="en-US" sz="35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為替</a:t>
            </a:r>
            <a:br>
              <a:rPr lang="en-US" altLang="ja-JP" sz="35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（銀行の三大業務の１つ）</a:t>
            </a: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442C8714-B36B-F46E-5CF4-C812B567FE6B}"/>
              </a:ext>
            </a:extLst>
          </p:cNvPr>
          <p:cNvCxnSpPr/>
          <p:nvPr/>
        </p:nvCxnSpPr>
        <p:spPr>
          <a:xfrm flipH="1">
            <a:off x="7788275" y="2455863"/>
            <a:ext cx="6350" cy="1246187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角丸四角形 33">
            <a:extLst>
              <a:ext uri="{FF2B5EF4-FFF2-40B4-BE49-F238E27FC236}">
                <a16:creationId xmlns:a16="http://schemas.microsoft.com/office/drawing/2014/main" id="{E67C725B-1683-F14C-0F12-314B45F1FB9C}"/>
              </a:ext>
            </a:extLst>
          </p:cNvPr>
          <p:cNvSpPr/>
          <p:nvPr/>
        </p:nvSpPr>
        <p:spPr>
          <a:xfrm>
            <a:off x="6943725" y="2841625"/>
            <a:ext cx="1689100" cy="41116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アーティストの収入</a:t>
            </a:r>
          </a:p>
        </p:txBody>
      </p:sp>
      <p:sp>
        <p:nvSpPr>
          <p:cNvPr id="41" name="角丸四角形 40">
            <a:extLst>
              <a:ext uri="{FF2B5EF4-FFF2-40B4-BE49-F238E27FC236}">
                <a16:creationId xmlns:a16="http://schemas.microsoft.com/office/drawing/2014/main" id="{8E7A7D24-24C2-74ED-B48A-0360726FBD0C}"/>
              </a:ext>
            </a:extLst>
          </p:cNvPr>
          <p:cNvSpPr/>
          <p:nvPr/>
        </p:nvSpPr>
        <p:spPr>
          <a:xfrm>
            <a:off x="6470650" y="5341938"/>
            <a:ext cx="1123950" cy="41116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spc="600" dirty="0">
                <a:solidFill>
                  <a:srgbClr val="FFC000"/>
                </a:solidFill>
                <a:latin typeface="+mj-ea"/>
                <a:ea typeface="+mj-ea"/>
              </a:rPr>
              <a:t>かわせ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>
            <a:extLst>
              <a:ext uri="{FF2B5EF4-FFF2-40B4-BE49-F238E27FC236}">
                <a16:creationId xmlns:a16="http://schemas.microsoft.com/office/drawing/2014/main" id="{2590DF8A-4190-6876-6796-10E32D5274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1838" y="2755900"/>
            <a:ext cx="7518400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>
                <a:latin typeface="メイリオ" panose="020B0604030504040204" pitchFamily="34" charset="-128"/>
                <a:ea typeface="メイリオ" panose="020B0604030504040204" pitchFamily="34" charset="-128"/>
              </a:rPr>
              <a:t>銀行は主にどのような業務を</a:t>
            </a:r>
            <a:br>
              <a:rPr lang="en-US" altLang="ja-JP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>
                <a:latin typeface="メイリオ" panose="020B0604030504040204" pitchFamily="34" charset="-128"/>
                <a:ea typeface="メイリオ" panose="020B0604030504040204" pitchFamily="34" charset="-128"/>
              </a:rPr>
              <a:t>行っているのだろう？</a:t>
            </a:r>
          </a:p>
        </p:txBody>
      </p:sp>
      <p:sp>
        <p:nvSpPr>
          <p:cNvPr id="21507" name="スライド番号プレースホルダー 2">
            <a:extLst>
              <a:ext uri="{FF2B5EF4-FFF2-40B4-BE49-F238E27FC236}">
                <a16:creationId xmlns:a16="http://schemas.microsoft.com/office/drawing/2014/main" id="{1400B315-3FA9-9AEE-56AA-6D180357F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9C7E45-F867-4E8F-B7A3-2FBBFF77822B}" type="slidenum">
              <a:rPr lang="ja-JP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5A4F684F-46FD-4598-72BF-4312372BBA65}"/>
              </a:ext>
            </a:extLst>
          </p:cNvPr>
          <p:cNvSpPr/>
          <p:nvPr/>
        </p:nvSpPr>
        <p:spPr>
          <a:xfrm>
            <a:off x="3889375" y="1082675"/>
            <a:ext cx="1201738" cy="120173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600" b="1" dirty="0">
                <a:solidFill>
                  <a:schemeClr val="bg1"/>
                </a:solidFill>
              </a:rPr>
              <a:t>Q</a:t>
            </a:r>
            <a:endParaRPr lang="ja-JP" altLang="en-US" sz="6600" b="1" dirty="0">
              <a:solidFill>
                <a:schemeClr val="bg1"/>
              </a:solidFill>
            </a:endParaRPr>
          </a:p>
        </p:txBody>
      </p:sp>
      <p:pic>
        <p:nvPicPr>
          <p:cNvPr id="21509" name="図 10">
            <a:extLst>
              <a:ext uri="{FF2B5EF4-FFF2-40B4-BE49-F238E27FC236}">
                <a16:creationId xmlns:a16="http://schemas.microsoft.com/office/drawing/2014/main" id="{44704752-5A63-590F-5A4C-5B1A73BDE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156075"/>
            <a:ext cx="12811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図 11">
            <a:extLst>
              <a:ext uri="{FF2B5EF4-FFF2-40B4-BE49-F238E27FC236}">
                <a16:creationId xmlns:a16="http://schemas.microsoft.com/office/drawing/2014/main" id="{15C442F2-38C5-069F-F6C3-CF5804267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6"/>
          <a:stretch>
            <a:fillRect/>
          </a:stretch>
        </p:blipFill>
        <p:spPr bwMode="auto">
          <a:xfrm>
            <a:off x="3633788" y="4394200"/>
            <a:ext cx="1457325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テキスト ボックス 5">
            <a:extLst>
              <a:ext uri="{FF2B5EF4-FFF2-40B4-BE49-F238E27FC236}">
                <a16:creationId xmlns:a16="http://schemas.microsoft.com/office/drawing/2014/main" id="{B59F0A3B-CE7A-EA0D-B510-89344D351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3" y="685800"/>
            <a:ext cx="2620963" cy="3698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■銀行の主な業務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1C48882F-D1E9-391D-C5C2-F342B52C5F9A}"/>
              </a:ext>
            </a:extLst>
          </p:cNvPr>
          <p:cNvSpPr>
            <a:spLocks/>
          </p:cNvSpPr>
          <p:nvPr/>
        </p:nvSpPr>
        <p:spPr bwMode="auto">
          <a:xfrm>
            <a:off x="223838" y="144463"/>
            <a:ext cx="8788400" cy="722312"/>
          </a:xfrm>
          <a:prstGeom prst="roundRect">
            <a:avLst>
              <a:gd name="adj" fmla="val 47625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銀行の三大業務</a:t>
            </a:r>
            <a:endParaRPr lang="en-US" altLang="ja-JP" sz="3600" b="1">
              <a:solidFill>
                <a:schemeClr val="bg1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23555" name="スライド番号プレースホルダー 3">
            <a:extLst>
              <a:ext uri="{FF2B5EF4-FFF2-40B4-BE49-F238E27FC236}">
                <a16:creationId xmlns:a16="http://schemas.microsoft.com/office/drawing/2014/main" id="{3C1DF9A5-EC1D-C4A3-C40B-C806AF900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FC5A64-798B-4516-8D65-9D30C1B70BA2}" type="slidenum">
              <a:rPr lang="ja-JP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CE13C092-932A-A5BF-E84F-9769FF28AB45}"/>
              </a:ext>
            </a:extLst>
          </p:cNvPr>
          <p:cNvSpPr/>
          <p:nvPr/>
        </p:nvSpPr>
        <p:spPr>
          <a:xfrm>
            <a:off x="2481263" y="1725613"/>
            <a:ext cx="2217737" cy="132873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預金</a:t>
            </a:r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AAA8E76F-1AD0-3E98-F555-12492CD89F0A}"/>
              </a:ext>
            </a:extLst>
          </p:cNvPr>
          <p:cNvSpPr/>
          <p:nvPr/>
        </p:nvSpPr>
        <p:spPr>
          <a:xfrm>
            <a:off x="2532063" y="3205163"/>
            <a:ext cx="2217737" cy="132873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4B75CFB8-708D-C95A-0E29-27203B227424}"/>
              </a:ext>
            </a:extLst>
          </p:cNvPr>
          <p:cNvSpPr/>
          <p:nvPr/>
        </p:nvSpPr>
        <p:spPr>
          <a:xfrm>
            <a:off x="2532063" y="4706938"/>
            <a:ext cx="2217737" cy="132873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為替</a:t>
            </a:r>
          </a:p>
        </p:txBody>
      </p:sp>
      <p:sp>
        <p:nvSpPr>
          <p:cNvPr id="23559" name="コンテンツ プレースホルダー 5">
            <a:extLst>
              <a:ext uri="{FF2B5EF4-FFF2-40B4-BE49-F238E27FC236}">
                <a16:creationId xmlns:a16="http://schemas.microsoft.com/office/drawing/2014/main" id="{DDF8FDAB-FAC3-3350-4F24-A89D5F0FEA60}"/>
              </a:ext>
            </a:extLst>
          </p:cNvPr>
          <p:cNvSpPr txBox="1">
            <a:spLocks/>
          </p:cNvSpPr>
          <p:nvPr/>
        </p:nvSpPr>
        <p:spPr bwMode="auto">
          <a:xfrm>
            <a:off x="4883150" y="2097088"/>
            <a:ext cx="34274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お金を預かる</a:t>
            </a:r>
            <a:endParaRPr lang="ja-JP" altLang="en-US" sz="3200"/>
          </a:p>
        </p:txBody>
      </p:sp>
      <p:sp>
        <p:nvSpPr>
          <p:cNvPr id="23560" name="コンテンツ プレースホルダー 5">
            <a:extLst>
              <a:ext uri="{FF2B5EF4-FFF2-40B4-BE49-F238E27FC236}">
                <a16:creationId xmlns:a16="http://schemas.microsoft.com/office/drawing/2014/main" id="{ECB8FEF9-BC76-692E-2A88-C314BB6F7ACB}"/>
              </a:ext>
            </a:extLst>
          </p:cNvPr>
          <p:cNvSpPr txBox="1">
            <a:spLocks/>
          </p:cNvSpPr>
          <p:nvPr/>
        </p:nvSpPr>
        <p:spPr bwMode="auto">
          <a:xfrm>
            <a:off x="4883150" y="3563938"/>
            <a:ext cx="36195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お金を貸し出す</a:t>
            </a:r>
            <a:endParaRPr lang="ja-JP" altLang="en-US" sz="3200"/>
          </a:p>
        </p:txBody>
      </p:sp>
      <p:sp>
        <p:nvSpPr>
          <p:cNvPr id="23561" name="コンテンツ プレースホルダー 5">
            <a:extLst>
              <a:ext uri="{FF2B5EF4-FFF2-40B4-BE49-F238E27FC236}">
                <a16:creationId xmlns:a16="http://schemas.microsoft.com/office/drawing/2014/main" id="{0040BC94-EF7B-1AF4-DCC5-434FCE2C2E96}"/>
              </a:ext>
            </a:extLst>
          </p:cNvPr>
          <p:cNvSpPr txBox="1">
            <a:spLocks/>
          </p:cNvSpPr>
          <p:nvPr/>
        </p:nvSpPr>
        <p:spPr bwMode="auto">
          <a:xfrm>
            <a:off x="4883150" y="4852988"/>
            <a:ext cx="3500438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離れたところに</a:t>
            </a:r>
            <a:br>
              <a:rPr lang="en-US" altLang="ja-JP" sz="3600" b="1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お金を届ける</a:t>
            </a:r>
            <a:endParaRPr lang="ja-JP" altLang="en-US" sz="3200"/>
          </a:p>
        </p:txBody>
      </p:sp>
      <p:pic>
        <p:nvPicPr>
          <p:cNvPr id="23562" name="図 1">
            <a:extLst>
              <a:ext uri="{FF2B5EF4-FFF2-40B4-BE49-F238E27FC236}">
                <a16:creationId xmlns:a16="http://schemas.microsoft.com/office/drawing/2014/main" id="{4C39423F-EF1F-9B84-1347-BE5DACFED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771775"/>
            <a:ext cx="1773238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913D1018-B001-49B1-0D5A-BA21E7080380}"/>
              </a:ext>
            </a:extLst>
          </p:cNvPr>
          <p:cNvSpPr/>
          <p:nvPr/>
        </p:nvSpPr>
        <p:spPr>
          <a:xfrm>
            <a:off x="3057525" y="1817688"/>
            <a:ext cx="1123950" cy="41116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600" dirty="0">
                <a:solidFill>
                  <a:srgbClr val="002060"/>
                </a:solidFill>
                <a:latin typeface="+mj-ea"/>
                <a:ea typeface="+mj-ea"/>
              </a:rPr>
              <a:t>よきん</a:t>
            </a: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FA316879-C32B-2546-C73F-A8784EBBB978}"/>
              </a:ext>
            </a:extLst>
          </p:cNvPr>
          <p:cNvSpPr/>
          <p:nvPr/>
        </p:nvSpPr>
        <p:spPr>
          <a:xfrm>
            <a:off x="3100388" y="3286125"/>
            <a:ext cx="1246187" cy="4111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600" dirty="0">
                <a:solidFill>
                  <a:srgbClr val="002060"/>
                </a:solidFill>
                <a:latin typeface="+mj-ea"/>
                <a:ea typeface="+mj-ea"/>
              </a:rPr>
              <a:t>かしだし</a:t>
            </a: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EFD5B591-116A-D219-56FD-9288F3D3A081}"/>
              </a:ext>
            </a:extLst>
          </p:cNvPr>
          <p:cNvSpPr/>
          <p:nvPr/>
        </p:nvSpPr>
        <p:spPr>
          <a:xfrm>
            <a:off x="3111500" y="4800600"/>
            <a:ext cx="1244600" cy="4095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600" dirty="0">
                <a:solidFill>
                  <a:srgbClr val="002060"/>
                </a:solidFill>
                <a:latin typeface="+mj-ea"/>
                <a:ea typeface="+mj-ea"/>
              </a:rPr>
              <a:t>かわせ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719C0567-977B-4F2A-8A7E-BB206FC8D9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5186F4-DE38-40B7-AAE6-440D4D274241}"/>
</file>

<file path=customXml/itemProps3.xml><?xml version="1.0" encoding="utf-8"?>
<ds:datastoreItem xmlns:ds="http://schemas.openxmlformats.org/officeDocument/2006/customXml" ds:itemID="{60E91B62-9BCF-4BEE-95DD-9624EA326D1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1271</TotalTime>
  <Words>1182</Words>
  <Application>Microsoft Office PowerPoint</Application>
  <PresentationFormat>画面に合わせる (4:3)</PresentationFormat>
  <Paragraphs>230</Paragraphs>
  <Slides>21</Slides>
  <Notes>19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Office Theme</vt:lpstr>
      <vt:lpstr>PowerPoint プレゼンテーション</vt:lpstr>
      <vt:lpstr>自分と銀行のかかわり 銀行の役割について 理解する</vt:lpstr>
      <vt:lpstr>100万円あったら あなたは どうしますか？</vt:lpstr>
      <vt:lpstr>PowerPoint プレゼンテーション</vt:lpstr>
      <vt:lpstr>あなたと銀行はどのように かかわっているのだろう？</vt:lpstr>
      <vt:lpstr>ワーク:あなたのお金がアーティストに届くまでを考えよう</vt:lpstr>
      <vt:lpstr>PowerPoint プレゼンテーション</vt:lpstr>
      <vt:lpstr>銀行は主にどのような業務を 行っているのだろう？</vt:lpstr>
      <vt:lpstr>PowerPoint プレゼンテーション</vt:lpstr>
      <vt:lpstr>「預金」と「貸出」には どのような関係が あるのだろう？</vt:lpstr>
      <vt:lpstr>PowerPoint プレゼンテーション</vt:lpstr>
      <vt:lpstr>PowerPoint プレゼンテーション</vt:lpstr>
      <vt:lpstr>銀行はどのようにして 利益を得ているのだろう？</vt:lpstr>
      <vt:lpstr>ワーク:銀行の利益を確認しよう</vt:lpstr>
      <vt:lpstr>PowerPoint プレゼンテーション</vt:lpstr>
      <vt:lpstr>「銀行」と「日本銀行」は どのような関係が あるのだろう？</vt:lpstr>
      <vt:lpstr>PowerPoint プレゼンテーション</vt:lpstr>
      <vt:lpstr>PowerPoint プレゼンテーション</vt:lpstr>
      <vt:lpstr>銀行は社会にとって どのような役割を はたしているのだろう？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あなたと銀行のかかわり　進行スライド</dc:title>
  <dc:creator>一般社団法人全国銀行協会</dc:creator>
  <cp:lastModifiedBy>田中 優希</cp:lastModifiedBy>
  <cp:revision>545</cp:revision>
  <dcterms:created xsi:type="dcterms:W3CDTF">2014-09-11T07:09:18Z</dcterms:created>
  <dcterms:modified xsi:type="dcterms:W3CDTF">2024-08-08T09:05:56Z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</Properties>
</file>