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91" r:id="rId3"/>
    <p:sldMasterId id="2147483806" r:id="rId4"/>
  </p:sldMasterIdLst>
  <p:notesMasterIdLst>
    <p:notesMasterId r:id="rId25"/>
  </p:notesMasterIdLst>
  <p:sldIdLst>
    <p:sldId id="322" r:id="rId5"/>
    <p:sldId id="323" r:id="rId6"/>
    <p:sldId id="324" r:id="rId7"/>
    <p:sldId id="327" r:id="rId8"/>
    <p:sldId id="325" r:id="rId9"/>
    <p:sldId id="326" r:id="rId10"/>
    <p:sldId id="328" r:id="rId11"/>
    <p:sldId id="329" r:id="rId12"/>
    <p:sldId id="346" r:id="rId13"/>
    <p:sldId id="330" r:id="rId14"/>
    <p:sldId id="332" r:id="rId15"/>
    <p:sldId id="334" r:id="rId16"/>
    <p:sldId id="349" r:id="rId17"/>
    <p:sldId id="337" r:id="rId18"/>
    <p:sldId id="338" r:id="rId19"/>
    <p:sldId id="341" r:id="rId20"/>
    <p:sldId id="342" r:id="rId21"/>
    <p:sldId id="343" r:id="rId22"/>
    <p:sldId id="345" r:id="rId23"/>
    <p:sldId id="344" r:id="rId24"/>
  </p:sldIdLst>
  <p:sldSz cx="9144000" cy="6858000" type="screen4x3"/>
  <p:notesSz cx="7102475" cy="10233025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>
          <p15:clr>
            <a:srgbClr val="A4A3A4"/>
          </p15:clr>
        </p15:guide>
        <p15:guide id="2" orient="horz" pos="3612">
          <p15:clr>
            <a:srgbClr val="A4A3A4"/>
          </p15:clr>
        </p15:guide>
        <p15:guide id="3" orient="horz" pos="1344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2E3"/>
    <a:srgbClr val="FF8001"/>
    <a:srgbClr val="EE7800"/>
    <a:srgbClr val="0070C0"/>
    <a:srgbClr val="FDFBDF"/>
    <a:srgbClr val="B74919"/>
    <a:srgbClr val="FEF7EC"/>
    <a:srgbClr val="E09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7338" autoAdjust="0"/>
  </p:normalViewPr>
  <p:slideViewPr>
    <p:cSldViewPr snapToGrid="0">
      <p:cViewPr varScale="1">
        <p:scale>
          <a:sx n="52" d="100"/>
          <a:sy n="52" d="100"/>
        </p:scale>
        <p:origin x="432" y="78"/>
      </p:cViewPr>
      <p:guideLst>
        <p:guide orient="horz" pos="210"/>
        <p:guide orient="horz" pos="3612"/>
        <p:guide orient="horz" pos="13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E51312E7-F5C0-6DD5-A0E2-FC24A3B424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02116C2-48C9-CC00-33E8-8D9DD7F5752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CF631A94-4724-44E7-B14E-44875DE23BC9}" type="datetimeFigureOut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6364010F-2272-DF7D-1A52-C2A5EE2152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6E59D3C4-1345-3F97-FFC4-626EB087F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924425"/>
            <a:ext cx="5683250" cy="4029075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4003F2-728D-2693-0F90-FF986727A3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D73ABE6-92C7-CC9B-47E5-A5717C0319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0296CC6-FD21-4CDA-A23A-382EAFC203A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スライド イメージ プレースホルダー 1">
            <a:extLst>
              <a:ext uri="{FF2B5EF4-FFF2-40B4-BE49-F238E27FC236}">
                <a16:creationId xmlns:a16="http://schemas.microsoft.com/office/drawing/2014/main" id="{52F2139B-5D86-2E3F-F905-4DADCE95F3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ノート プレースホルダー 2">
            <a:extLst>
              <a:ext uri="{FF2B5EF4-FFF2-40B4-BE49-F238E27FC236}">
                <a16:creationId xmlns:a16="http://schemas.microsoft.com/office/drawing/2014/main" id="{CF36C9C5-E5AB-C004-9411-FA002ED418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08" name="スライド番号プレースホルダー 3">
            <a:extLst>
              <a:ext uri="{FF2B5EF4-FFF2-40B4-BE49-F238E27FC236}">
                <a16:creationId xmlns:a16="http://schemas.microsoft.com/office/drawing/2014/main" id="{48EE29AA-E38D-EFA6-42A9-1FFCBA4BDD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1413" indent="-2254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98613" indent="-2254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5813" indent="-2254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3013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0213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7413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4613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A353EFE-62D3-4F22-86C3-1A6DD68BBD94}" type="slidenum">
              <a:rPr lang="ja-JP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ja-JP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 イメージ プレースホルダー 1">
            <a:extLst>
              <a:ext uri="{FF2B5EF4-FFF2-40B4-BE49-F238E27FC236}">
                <a16:creationId xmlns:a16="http://schemas.microsoft.com/office/drawing/2014/main" id="{45F8BE28-92FD-75D7-E6E2-56062C2872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ノート プレースホルダー 2">
            <a:extLst>
              <a:ext uri="{FF2B5EF4-FFF2-40B4-BE49-F238E27FC236}">
                <a16:creationId xmlns:a16="http://schemas.microsoft.com/office/drawing/2014/main" id="{B104964B-FA48-E9AD-EAEA-2C2D744FDD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6628" name="スライド番号プレースホルダー 3">
            <a:extLst>
              <a:ext uri="{FF2B5EF4-FFF2-40B4-BE49-F238E27FC236}">
                <a16:creationId xmlns:a16="http://schemas.microsoft.com/office/drawing/2014/main" id="{567AA1F0-1C6A-1155-2E8F-D9B7E06203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F6C05A88-9619-49EC-842D-C16B62D3B246}" type="slidenum">
              <a:rPr lang="ja-JP" altLang="en-US"/>
              <a:pPr/>
              <a:t>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ー 1">
            <a:extLst>
              <a:ext uri="{FF2B5EF4-FFF2-40B4-BE49-F238E27FC236}">
                <a16:creationId xmlns:a16="http://schemas.microsoft.com/office/drawing/2014/main" id="{0C47781C-36B2-50D6-3868-CC0BE2429A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ノート プレースホルダー 2">
            <a:extLst>
              <a:ext uri="{FF2B5EF4-FFF2-40B4-BE49-F238E27FC236}">
                <a16:creationId xmlns:a16="http://schemas.microsoft.com/office/drawing/2014/main" id="{2CD3B11A-19F6-ACAF-D4D8-03AF266D14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724" name="スライド番号プレースホルダー 3">
            <a:extLst>
              <a:ext uri="{FF2B5EF4-FFF2-40B4-BE49-F238E27FC236}">
                <a16:creationId xmlns:a16="http://schemas.microsoft.com/office/drawing/2014/main" id="{6A5715EE-5219-0525-82E8-D097566DD7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7A8A69C0-67D6-445F-B899-1B9D47D06696}" type="slidenum">
              <a:rPr lang="ja-JP" altLang="en-US"/>
              <a:pPr/>
              <a:t>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ー 1">
            <a:extLst>
              <a:ext uri="{FF2B5EF4-FFF2-40B4-BE49-F238E27FC236}">
                <a16:creationId xmlns:a16="http://schemas.microsoft.com/office/drawing/2014/main" id="{4199D221-DF55-E9A5-5665-74A4CA5DAB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ノート プレースホルダー 2">
            <a:extLst>
              <a:ext uri="{FF2B5EF4-FFF2-40B4-BE49-F238E27FC236}">
                <a16:creationId xmlns:a16="http://schemas.microsoft.com/office/drawing/2014/main" id="{024F4589-C4E8-A354-CA69-D4E93C9DEF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4820" name="スライド番号プレースホルダー 3">
            <a:extLst>
              <a:ext uri="{FF2B5EF4-FFF2-40B4-BE49-F238E27FC236}">
                <a16:creationId xmlns:a16="http://schemas.microsoft.com/office/drawing/2014/main" id="{52C898A9-1271-1ADA-A691-C3EE916E90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90F68BA5-F0A8-4B2A-97DF-CD10B140DF9C}" type="slidenum">
              <a:rPr lang="ja-JP" altLang="en-US"/>
              <a:pPr/>
              <a:t>11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 イメージ プレースホルダー 1">
            <a:extLst>
              <a:ext uri="{FF2B5EF4-FFF2-40B4-BE49-F238E27FC236}">
                <a16:creationId xmlns:a16="http://schemas.microsoft.com/office/drawing/2014/main" id="{BEAED7D1-A2F7-1676-9FEE-4453EA4BAF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ノート プレースホルダー 2">
            <a:extLst>
              <a:ext uri="{FF2B5EF4-FFF2-40B4-BE49-F238E27FC236}">
                <a16:creationId xmlns:a16="http://schemas.microsoft.com/office/drawing/2014/main" id="{00CC963A-12AC-AA4D-867C-292160312C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6868" name="スライド番号プレースホルダー 3">
            <a:extLst>
              <a:ext uri="{FF2B5EF4-FFF2-40B4-BE49-F238E27FC236}">
                <a16:creationId xmlns:a16="http://schemas.microsoft.com/office/drawing/2014/main" id="{C02F97DA-47E3-48FC-174C-3B2BF0A097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2A7193C9-AAFD-4699-9A3B-67F40CFB62A0}" type="slidenum">
              <a:rPr lang="ja-JP" altLang="en-US"/>
              <a:pPr/>
              <a:t>12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9DC479C-A4F1-DD51-3EBD-86B92792AFB6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pattFill prst="smGrid">
            <a:fgClr>
              <a:srgbClr val="FDF2E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DA5D319-B767-EC64-46ED-9452637609BA}"/>
              </a:ext>
            </a:extLst>
          </p:cNvPr>
          <p:cNvSpPr/>
          <p:nvPr userDrawn="1"/>
        </p:nvSpPr>
        <p:spPr>
          <a:xfrm>
            <a:off x="225425" y="963613"/>
            <a:ext cx="8721725" cy="5692775"/>
          </a:xfrm>
          <a:prstGeom prst="rect">
            <a:avLst/>
          </a:prstGeom>
          <a:solidFill>
            <a:schemeClr val="bg1"/>
          </a:solidFill>
          <a:ln w="57150">
            <a:solidFill>
              <a:srgbClr val="FF8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1 つの角を切り取った四角形 8">
            <a:extLst>
              <a:ext uri="{FF2B5EF4-FFF2-40B4-BE49-F238E27FC236}">
                <a16:creationId xmlns:a16="http://schemas.microsoft.com/office/drawing/2014/main" id="{5228CC83-E70D-0B6B-C6EF-F34D52E66C71}"/>
              </a:ext>
            </a:extLst>
          </p:cNvPr>
          <p:cNvSpPr/>
          <p:nvPr userDrawn="1"/>
        </p:nvSpPr>
        <p:spPr>
          <a:xfrm flipV="1">
            <a:off x="225425" y="-468313"/>
            <a:ext cx="8721725" cy="1274763"/>
          </a:xfrm>
          <a:prstGeom prst="snip1Rect">
            <a:avLst>
              <a:gd name="adj" fmla="val 28231"/>
            </a:avLst>
          </a:prstGeom>
          <a:solidFill>
            <a:srgbClr val="FF800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9EE2BD80-E145-D3E5-03B0-86EEA2CB3031}"/>
              </a:ext>
            </a:extLst>
          </p:cNvPr>
          <p:cNvSpPr txBox="1">
            <a:spLocks/>
          </p:cNvSpPr>
          <p:nvPr userDrawn="1"/>
        </p:nvSpPr>
        <p:spPr>
          <a:xfrm>
            <a:off x="8532813" y="6678613"/>
            <a:ext cx="611187" cy="157162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defRPr/>
            </a:pPr>
            <a:fld id="{F5B85803-2537-4451-921F-A9D6F244B5F1}" type="slidenum">
              <a:rPr lang="ja-JP" altLang="en-US" sz="12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6">
            <a:extLst>
              <a:ext uri="{FF2B5EF4-FFF2-40B4-BE49-F238E27FC236}">
                <a16:creationId xmlns:a16="http://schemas.microsoft.com/office/drawing/2014/main" id="{47BC27E2-1EE7-E995-8C99-1BA4773D9B3E}"/>
              </a:ext>
            </a:extLst>
          </p:cNvPr>
          <p:cNvSpPr/>
          <p:nvPr userDrawn="1"/>
        </p:nvSpPr>
        <p:spPr>
          <a:xfrm>
            <a:off x="254000" y="974725"/>
            <a:ext cx="8656638" cy="5746750"/>
          </a:xfrm>
          <a:prstGeom prst="roundRect">
            <a:avLst>
              <a:gd name="adj" fmla="val 3255"/>
            </a:avLst>
          </a:prstGeom>
          <a:solidFill>
            <a:schemeClr val="bg1"/>
          </a:solidFill>
          <a:ln w="1016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6BA1481-6595-1CAC-D384-127187E1ADE8}"/>
              </a:ext>
            </a:extLst>
          </p:cNvPr>
          <p:cNvSpPr txBox="1">
            <a:spLocks/>
          </p:cNvSpPr>
          <p:nvPr userDrawn="1"/>
        </p:nvSpPr>
        <p:spPr>
          <a:xfrm>
            <a:off x="223838" y="144463"/>
            <a:ext cx="8788400" cy="722312"/>
          </a:xfrm>
          <a:prstGeom prst="roundRect">
            <a:avLst>
              <a:gd name="adj" fmla="val 47626"/>
            </a:avLst>
          </a:prstGeom>
          <a:solidFill>
            <a:srgbClr val="00B050"/>
          </a:solidFill>
        </p:spPr>
        <p:txBody>
          <a:bodyPr tIns="14400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1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" y="134939"/>
            <a:ext cx="8788400" cy="721993"/>
          </a:xfrm>
          <a:prstGeom prst="roundRect">
            <a:avLst>
              <a:gd name="adj" fmla="val 47626"/>
            </a:avLst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C20260A-BF15-B8E8-D8F4-92C1837C3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B7111-F98B-4694-A8D7-CCD75B018426}" type="datetime1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6138329-2365-6086-0522-230BC24F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09914B5-3F5A-5C51-2954-8217E5913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26DFBE-3DE5-4C14-AADB-034EA4C2FE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2690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268A75A-EDD9-A372-8C32-7EEE737B6DF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pattFill prst="smGrid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D855D79-1047-310D-E5EB-4C1A74E15D01}"/>
              </a:ext>
            </a:extLst>
          </p:cNvPr>
          <p:cNvSpPr/>
          <p:nvPr userDrawn="1"/>
        </p:nvSpPr>
        <p:spPr>
          <a:xfrm>
            <a:off x="225425" y="1274763"/>
            <a:ext cx="8721725" cy="538162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1 つの角を切り取った四角形 8">
            <a:extLst>
              <a:ext uri="{FF2B5EF4-FFF2-40B4-BE49-F238E27FC236}">
                <a16:creationId xmlns:a16="http://schemas.microsoft.com/office/drawing/2014/main" id="{98E9A968-A62E-F511-43DB-0F5807513B23}"/>
              </a:ext>
            </a:extLst>
          </p:cNvPr>
          <p:cNvSpPr/>
          <p:nvPr userDrawn="1"/>
        </p:nvSpPr>
        <p:spPr>
          <a:xfrm flipV="1">
            <a:off x="225425" y="-155575"/>
            <a:ext cx="8721725" cy="1274763"/>
          </a:xfrm>
          <a:prstGeom prst="snip1Rect">
            <a:avLst>
              <a:gd name="adj" fmla="val 28231"/>
            </a:avLst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81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rgbClr val="5F8B25"/>
              </a:gs>
            </a:gsLst>
            <a:lin ang="16200000" scaled="0"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23F141F0-79D2-7DE0-6E43-630A4C8FC077}"/>
              </a:ext>
            </a:extLst>
          </p:cNvPr>
          <p:cNvSpPr txBox="1">
            <a:spLocks/>
          </p:cNvSpPr>
          <p:nvPr userDrawn="1"/>
        </p:nvSpPr>
        <p:spPr>
          <a:xfrm>
            <a:off x="8532813" y="6678613"/>
            <a:ext cx="611187" cy="157162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defRPr/>
            </a:pPr>
            <a:fld id="{9BE40C29-C971-4EC6-B522-395A36AEC4E5}" type="slidenum">
              <a:rPr lang="ja-JP" altLang="en-US" sz="12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48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31BADC7-8F66-320C-41B7-2A10B8822A2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pattFill prst="smGrid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8D674E7-87C2-30DD-75CF-136FC51263B5}"/>
              </a:ext>
            </a:extLst>
          </p:cNvPr>
          <p:cNvSpPr/>
          <p:nvPr userDrawn="1"/>
        </p:nvSpPr>
        <p:spPr>
          <a:xfrm>
            <a:off x="225425" y="963613"/>
            <a:ext cx="8721725" cy="5692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1 つの角を切り取った四角形 8">
            <a:extLst>
              <a:ext uri="{FF2B5EF4-FFF2-40B4-BE49-F238E27FC236}">
                <a16:creationId xmlns:a16="http://schemas.microsoft.com/office/drawing/2014/main" id="{0D5EFED7-9DAF-99F2-A201-CBE61C81ECF1}"/>
              </a:ext>
            </a:extLst>
          </p:cNvPr>
          <p:cNvSpPr/>
          <p:nvPr userDrawn="1"/>
        </p:nvSpPr>
        <p:spPr>
          <a:xfrm flipV="1">
            <a:off x="225425" y="-468313"/>
            <a:ext cx="8721725" cy="1274763"/>
          </a:xfrm>
          <a:prstGeom prst="snip1Rect">
            <a:avLst>
              <a:gd name="adj" fmla="val 28231"/>
            </a:avLst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81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rgbClr val="5F8B25"/>
              </a:gs>
            </a:gsLst>
            <a:lin ang="16200000" scaled="0"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63BDAA9D-3435-AE33-1945-3DAE7DC0FB2C}"/>
              </a:ext>
            </a:extLst>
          </p:cNvPr>
          <p:cNvSpPr txBox="1">
            <a:spLocks/>
          </p:cNvSpPr>
          <p:nvPr userDrawn="1"/>
        </p:nvSpPr>
        <p:spPr>
          <a:xfrm>
            <a:off x="8532813" y="6678613"/>
            <a:ext cx="611187" cy="157162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defRPr/>
            </a:pPr>
            <a:fld id="{8938D46B-7EFF-429C-B3D4-CAA2D9D146D9}" type="slidenum">
              <a:rPr lang="ja-JP" altLang="en-US" sz="12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03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1590CED-9F06-96A8-883E-8E9190952FE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D19054F-7D74-26B1-DF80-23E777B3729C}"/>
              </a:ext>
            </a:extLst>
          </p:cNvPr>
          <p:cNvSpPr/>
          <p:nvPr userDrawn="1"/>
        </p:nvSpPr>
        <p:spPr>
          <a:xfrm>
            <a:off x="444499" y="508000"/>
            <a:ext cx="8280401" cy="5935662"/>
          </a:xfrm>
          <a:prstGeom prst="rect">
            <a:avLst/>
          </a:prstGeom>
          <a:solidFill>
            <a:srgbClr val="F9FCF6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956144-5A28-24A7-38A0-3030D15AB9C4}"/>
              </a:ext>
            </a:extLst>
          </p:cNvPr>
          <p:cNvSpPr txBox="1">
            <a:spLocks/>
          </p:cNvSpPr>
          <p:nvPr userDrawn="1"/>
        </p:nvSpPr>
        <p:spPr>
          <a:xfrm>
            <a:off x="8532813" y="6678613"/>
            <a:ext cx="611187" cy="157162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defRPr/>
            </a:pPr>
            <a:fld id="{48623208-28EC-4BE0-896E-3774AD50E2B1}" type="slidenum">
              <a:rPr lang="ja-JP" altLang="en-US" sz="12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68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25C27D0-E8A2-08DA-991C-133F8E97931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AFEBCA7-E08C-162E-75F8-48D1E924C266}"/>
              </a:ext>
            </a:extLst>
          </p:cNvPr>
          <p:cNvSpPr/>
          <p:nvPr userDrawn="1"/>
        </p:nvSpPr>
        <p:spPr>
          <a:xfrm>
            <a:off x="225425" y="963613"/>
            <a:ext cx="8721725" cy="5692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1 つの角を切り取った四角形 8">
            <a:extLst>
              <a:ext uri="{FF2B5EF4-FFF2-40B4-BE49-F238E27FC236}">
                <a16:creationId xmlns:a16="http://schemas.microsoft.com/office/drawing/2014/main" id="{9F7D881C-0968-ED87-F1B4-C267466EE6A5}"/>
              </a:ext>
            </a:extLst>
          </p:cNvPr>
          <p:cNvSpPr/>
          <p:nvPr userDrawn="1"/>
        </p:nvSpPr>
        <p:spPr>
          <a:xfrm flipV="1">
            <a:off x="225425" y="-468313"/>
            <a:ext cx="8721725" cy="1274763"/>
          </a:xfrm>
          <a:prstGeom prst="snip1Rect">
            <a:avLst>
              <a:gd name="adj" fmla="val 28231"/>
            </a:avLst>
          </a:prstGeom>
          <a:gradFill>
            <a:gsLst>
              <a:gs pos="0">
                <a:schemeClr val="bg1"/>
              </a:gs>
              <a:gs pos="81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77DECBA4-B4BF-53A4-3F81-76CBE8C7C181}"/>
              </a:ext>
            </a:extLst>
          </p:cNvPr>
          <p:cNvSpPr txBox="1">
            <a:spLocks/>
          </p:cNvSpPr>
          <p:nvPr userDrawn="1"/>
        </p:nvSpPr>
        <p:spPr>
          <a:xfrm>
            <a:off x="8532813" y="6678613"/>
            <a:ext cx="611187" cy="157162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defRPr/>
            </a:pPr>
            <a:fld id="{CA396056-B33D-43FD-BA72-DE393C90468D}" type="slidenum">
              <a:rPr lang="ja-JP" altLang="en-US" sz="120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ja-JP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825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81D138F-BB47-13C3-C111-2FBBAF62D82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pattFill prst="smGrid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EA41EC3-A74F-AB23-08F5-E700DAA6699A}"/>
              </a:ext>
            </a:extLst>
          </p:cNvPr>
          <p:cNvSpPr/>
          <p:nvPr userDrawn="1"/>
        </p:nvSpPr>
        <p:spPr>
          <a:xfrm>
            <a:off x="225425" y="1731963"/>
            <a:ext cx="8721725" cy="492442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1 つの角を切り取った四角形 8">
            <a:extLst>
              <a:ext uri="{FF2B5EF4-FFF2-40B4-BE49-F238E27FC236}">
                <a16:creationId xmlns:a16="http://schemas.microsoft.com/office/drawing/2014/main" id="{48F2B264-33E8-86CF-110D-DE8AD70359C2}"/>
              </a:ext>
            </a:extLst>
          </p:cNvPr>
          <p:cNvSpPr/>
          <p:nvPr userDrawn="1"/>
        </p:nvSpPr>
        <p:spPr>
          <a:xfrm flipV="1">
            <a:off x="225425" y="-69850"/>
            <a:ext cx="8721725" cy="1641475"/>
          </a:xfrm>
          <a:prstGeom prst="snip1Rect">
            <a:avLst>
              <a:gd name="adj" fmla="val 28231"/>
            </a:avLst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81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rgbClr val="5F8B25"/>
              </a:gs>
            </a:gsLst>
            <a:lin ang="16200000" scaled="0"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4FF29D48-95C6-04DC-48AE-D1F6C4BD4522}"/>
              </a:ext>
            </a:extLst>
          </p:cNvPr>
          <p:cNvSpPr txBox="1">
            <a:spLocks/>
          </p:cNvSpPr>
          <p:nvPr userDrawn="1"/>
        </p:nvSpPr>
        <p:spPr>
          <a:xfrm>
            <a:off x="8532813" y="6678613"/>
            <a:ext cx="611187" cy="157162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defRPr/>
            </a:pPr>
            <a:fld id="{E96E6830-1F0F-41E6-B926-9187D29EA794}" type="slidenum">
              <a:rPr lang="ja-JP" altLang="en-US" sz="12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19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oundRect">
            <a:avLst>
              <a:gd name="adj" fmla="val 47626"/>
            </a:avLst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3BA9E12-56FE-A59B-3408-C8DFB059B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56C23-7CE6-4DA6-BB54-39EE6FB79AED}" type="datetime1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195D98-5787-AB9E-4C5A-268534885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B9769B-6CC1-60FA-37E9-DEB51E6E8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C4428-380B-4F3D-A72A-4768F12758F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3164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Pr>
        <a:solidFill>
          <a:srgbClr val="D1E6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6">
            <a:extLst>
              <a:ext uri="{FF2B5EF4-FFF2-40B4-BE49-F238E27FC236}">
                <a16:creationId xmlns:a16="http://schemas.microsoft.com/office/drawing/2014/main" id="{CB39952E-30F0-48EB-0249-852CAC0BFECB}"/>
              </a:ext>
            </a:extLst>
          </p:cNvPr>
          <p:cNvSpPr/>
          <p:nvPr userDrawn="1"/>
        </p:nvSpPr>
        <p:spPr>
          <a:xfrm>
            <a:off x="436563" y="447675"/>
            <a:ext cx="8189912" cy="5994400"/>
          </a:xfrm>
          <a:prstGeom prst="roundRect">
            <a:avLst>
              <a:gd name="adj" fmla="val 50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2509521"/>
            <a:ext cx="7518400" cy="1540828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2060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35BAA47E-719E-68F1-5153-926A3FF16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C63BE-0B0D-49D8-ACEA-D6E2A730FB6F}" type="datetime1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7E38EC9-797B-0B0C-B3E1-407FE9DC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3D838B5-4ADC-FC9C-B309-129F3B9C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D079FA-1D49-4C06-967B-86D61645666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9822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タイトルのみ">
    <p:bg>
      <p:bgPr>
        <a:solidFill>
          <a:srgbClr val="D1E6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6">
            <a:extLst>
              <a:ext uri="{FF2B5EF4-FFF2-40B4-BE49-F238E27FC236}">
                <a16:creationId xmlns:a16="http://schemas.microsoft.com/office/drawing/2014/main" id="{917E04E3-2D81-124E-69DE-F5811C739132}"/>
              </a:ext>
            </a:extLst>
          </p:cNvPr>
          <p:cNvSpPr/>
          <p:nvPr userDrawn="1"/>
        </p:nvSpPr>
        <p:spPr>
          <a:xfrm>
            <a:off x="436563" y="447675"/>
            <a:ext cx="8189912" cy="5994400"/>
          </a:xfrm>
          <a:prstGeom prst="roundRect">
            <a:avLst>
              <a:gd name="adj" fmla="val 50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2509521"/>
            <a:ext cx="7518400" cy="1540828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2060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0F066A20-E271-00CF-5D76-7CEE023BB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FBB63-F84B-444D-BE11-836AE2F60D67}" type="datetime1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D8A039D-26C5-8744-9979-A61048841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454787C-1C0D-872C-DBBE-242928DE2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CCCDC5-6FA2-4D12-A368-09A3F7E8354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4633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5AAC6E5-6354-E856-F9C8-393EF2733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6326A-6110-489A-BB28-D6DE5121E990}" type="datetime1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D75C635-92D3-38BB-248C-CA296DAE0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7C2D7D7-30B1-CBDB-B14A-E81D5BE03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1BA42-7CF9-410C-A6AB-CEF503D8F9D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302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8AD04FE-4B61-B7D3-696C-5DD504706F6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8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3303203-8C5D-840F-AE3C-79501E20E83E}"/>
              </a:ext>
            </a:extLst>
          </p:cNvPr>
          <p:cNvSpPr/>
          <p:nvPr userDrawn="1"/>
        </p:nvSpPr>
        <p:spPr>
          <a:xfrm>
            <a:off x="444499" y="508000"/>
            <a:ext cx="8280401" cy="5935662"/>
          </a:xfrm>
          <a:prstGeom prst="rect">
            <a:avLst/>
          </a:prstGeom>
          <a:solidFill>
            <a:srgbClr val="FEF7EC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BCBF3A-09F3-9B18-5A7D-7FCC784CF6D8}"/>
              </a:ext>
            </a:extLst>
          </p:cNvPr>
          <p:cNvSpPr txBox="1">
            <a:spLocks/>
          </p:cNvSpPr>
          <p:nvPr userDrawn="1"/>
        </p:nvSpPr>
        <p:spPr>
          <a:xfrm>
            <a:off x="8532813" y="6678613"/>
            <a:ext cx="611187" cy="157162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defRPr/>
            </a:pPr>
            <a:fld id="{9CE258B3-F44D-420B-B707-004F4D00A551}" type="slidenum">
              <a:rPr lang="ja-JP" altLang="en-US" sz="12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67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oundRect">
            <a:avLst>
              <a:gd name="adj" fmla="val 47626"/>
            </a:avLst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945748-E94C-1931-D7A5-350F09B32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6190F-B273-4967-AA62-D77DA5973F3D}" type="datetime1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110CF8-49FA-7F82-9900-EA3AF2E3F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72BF42-D317-3C99-B602-F64CD335C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E2263-505A-4D66-9EEE-8720E2FB50A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3498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oundRect">
            <a:avLst>
              <a:gd name="adj" fmla="val 47626"/>
            </a:avLst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EA31041-EBC8-D26F-8521-1ABEC58AA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56F63-6930-4EE8-B734-03D4A8BD6E5F}" type="datetime1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D7F10E-2C9B-98F1-BF3A-E2462B78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E6C1EF-1615-BB00-BD63-838A29013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19F00-6356-4917-9DE0-25216ED3DE2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03917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" y="134939"/>
            <a:ext cx="8788400" cy="721993"/>
          </a:xfrm>
          <a:prstGeom prst="roundRect">
            <a:avLst>
              <a:gd name="adj" fmla="val 47626"/>
            </a:avLst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AF2ED-16D3-C2D9-655B-CC1020E7C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A451A-17E5-4999-BD91-E73CC5FA50B2}" type="datetime1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FD124-DA53-87FE-E59C-CCB92E090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11D7F-3CF7-5712-ABE8-13E688E2C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C3F1-0B74-42D2-A487-86C266894E0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6210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oundRect">
            <a:avLst>
              <a:gd name="adj" fmla="val 47626"/>
            </a:avLst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6A944-72E1-ECDF-05CD-34549FF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2C152-FF38-4A89-ADDD-7C347FC7698C}" type="datetime1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66A25-CAE8-E3C4-903C-FF247B1B6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39F86-5BD4-8276-464C-2D1F55457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585E-2ECA-4259-BF04-268BB97022B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9166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6">
            <a:extLst>
              <a:ext uri="{FF2B5EF4-FFF2-40B4-BE49-F238E27FC236}">
                <a16:creationId xmlns:a16="http://schemas.microsoft.com/office/drawing/2014/main" id="{3D267082-F002-DE82-2CDE-BC85A24903E6}"/>
              </a:ext>
            </a:extLst>
          </p:cNvPr>
          <p:cNvSpPr/>
          <p:nvPr userDrawn="1"/>
        </p:nvSpPr>
        <p:spPr>
          <a:xfrm>
            <a:off x="254000" y="974725"/>
            <a:ext cx="8656638" cy="5746750"/>
          </a:xfrm>
          <a:prstGeom prst="roundRect">
            <a:avLst>
              <a:gd name="adj" fmla="val 3255"/>
            </a:avLst>
          </a:prstGeom>
          <a:solidFill>
            <a:schemeClr val="bg1"/>
          </a:solidFill>
          <a:ln w="1016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8ED6728-4CD5-0FF5-B73C-DDC96CCDBD9A}"/>
              </a:ext>
            </a:extLst>
          </p:cNvPr>
          <p:cNvSpPr txBox="1">
            <a:spLocks/>
          </p:cNvSpPr>
          <p:nvPr userDrawn="1"/>
        </p:nvSpPr>
        <p:spPr>
          <a:xfrm>
            <a:off x="223838" y="144463"/>
            <a:ext cx="8788400" cy="722312"/>
          </a:xfrm>
          <a:prstGeom prst="roundRect">
            <a:avLst>
              <a:gd name="adj" fmla="val 47626"/>
            </a:avLst>
          </a:prstGeom>
          <a:solidFill>
            <a:srgbClr val="00B050"/>
          </a:solidFill>
        </p:spPr>
        <p:txBody>
          <a:bodyPr tIns="14400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1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" y="134939"/>
            <a:ext cx="8788400" cy="721993"/>
          </a:xfrm>
          <a:prstGeom prst="roundRect">
            <a:avLst>
              <a:gd name="adj" fmla="val 47626"/>
            </a:avLst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1D0CC7B-3F41-A0B8-591D-63C8C0D7E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7B6B7-1FBE-4E68-A2A1-F7876406AC1C}" type="datetime1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A770BE2-F245-43A5-2BC0-B16752FFE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718E01C-2E92-33BF-1FA0-671672A86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7B79CE-A27F-4B07-A4D1-4E03B07B9A3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175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964A4D1-3027-4AFF-9899-F5D91068E49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8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23D57F9-E223-516C-1167-06377DF33432}"/>
              </a:ext>
            </a:extLst>
          </p:cNvPr>
          <p:cNvSpPr/>
          <p:nvPr userDrawn="1"/>
        </p:nvSpPr>
        <p:spPr>
          <a:xfrm>
            <a:off x="225425" y="963613"/>
            <a:ext cx="8721725" cy="5692775"/>
          </a:xfrm>
          <a:prstGeom prst="rect">
            <a:avLst/>
          </a:prstGeom>
          <a:solidFill>
            <a:srgbClr val="FEF7E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1 つの角を切り取った四角形 8">
            <a:extLst>
              <a:ext uri="{FF2B5EF4-FFF2-40B4-BE49-F238E27FC236}">
                <a16:creationId xmlns:a16="http://schemas.microsoft.com/office/drawing/2014/main" id="{25788A9D-CF93-96D0-817A-08F0A790D4AD}"/>
              </a:ext>
            </a:extLst>
          </p:cNvPr>
          <p:cNvSpPr/>
          <p:nvPr userDrawn="1"/>
        </p:nvSpPr>
        <p:spPr>
          <a:xfrm flipV="1">
            <a:off x="225425" y="-468313"/>
            <a:ext cx="8721725" cy="1274763"/>
          </a:xfrm>
          <a:prstGeom prst="snip1Rect">
            <a:avLst>
              <a:gd name="adj" fmla="val 28231"/>
            </a:avLst>
          </a:prstGeom>
          <a:gradFill>
            <a:gsLst>
              <a:gs pos="0">
                <a:schemeClr val="bg1"/>
              </a:gs>
              <a:gs pos="81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29E5B041-AB2F-CFCC-C47F-233F9C9EAEDF}"/>
              </a:ext>
            </a:extLst>
          </p:cNvPr>
          <p:cNvSpPr txBox="1">
            <a:spLocks/>
          </p:cNvSpPr>
          <p:nvPr userDrawn="1"/>
        </p:nvSpPr>
        <p:spPr>
          <a:xfrm>
            <a:off x="8532813" y="6678613"/>
            <a:ext cx="611187" cy="157162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defRPr/>
            </a:pPr>
            <a:fld id="{F2C2C483-9B97-4477-BF71-3A6F0A777A60}" type="slidenum">
              <a:rPr lang="ja-JP" altLang="en-US" sz="120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ja-JP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1661C92-48C2-3636-63FE-1E5C03A60AE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pattFill prst="smGrid">
            <a:fgClr>
              <a:srgbClr val="FDF2E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5F71DC2-C465-C1EA-379A-689DF466E290}"/>
              </a:ext>
            </a:extLst>
          </p:cNvPr>
          <p:cNvSpPr/>
          <p:nvPr userDrawn="1"/>
        </p:nvSpPr>
        <p:spPr>
          <a:xfrm>
            <a:off x="225425" y="1731963"/>
            <a:ext cx="8721725" cy="4924425"/>
          </a:xfrm>
          <a:prstGeom prst="rect">
            <a:avLst/>
          </a:prstGeom>
          <a:solidFill>
            <a:schemeClr val="bg1"/>
          </a:solidFill>
          <a:ln w="57150">
            <a:solidFill>
              <a:srgbClr val="FF8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1 つの角を切り取った四角形 8">
            <a:extLst>
              <a:ext uri="{FF2B5EF4-FFF2-40B4-BE49-F238E27FC236}">
                <a16:creationId xmlns:a16="http://schemas.microsoft.com/office/drawing/2014/main" id="{0CB244DC-FD88-D7B3-90D7-6D38E445FF7B}"/>
              </a:ext>
            </a:extLst>
          </p:cNvPr>
          <p:cNvSpPr/>
          <p:nvPr userDrawn="1"/>
        </p:nvSpPr>
        <p:spPr>
          <a:xfrm flipV="1">
            <a:off x="225425" y="-69850"/>
            <a:ext cx="8721725" cy="1641475"/>
          </a:xfrm>
          <a:prstGeom prst="snip1Rect">
            <a:avLst>
              <a:gd name="adj" fmla="val 28231"/>
            </a:avLst>
          </a:prstGeom>
          <a:solidFill>
            <a:srgbClr val="FF800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447C52C4-7C19-CD73-C3E6-F9AE3D991CFC}"/>
              </a:ext>
            </a:extLst>
          </p:cNvPr>
          <p:cNvSpPr txBox="1">
            <a:spLocks/>
          </p:cNvSpPr>
          <p:nvPr userDrawn="1"/>
        </p:nvSpPr>
        <p:spPr>
          <a:xfrm>
            <a:off x="8532813" y="6678613"/>
            <a:ext cx="611187" cy="157162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defRPr/>
            </a:pPr>
            <a:fld id="{08FD7BDA-5A03-4445-88D1-5E962291A6A2}" type="slidenum">
              <a:rPr lang="ja-JP" altLang="en-US" sz="12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44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CA5125A-07CE-8252-E347-B78E9401767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pattFill prst="smGrid">
            <a:fgClr>
              <a:srgbClr val="FDF2E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BFF4490-3DB2-6838-A441-D66B585D497E}"/>
              </a:ext>
            </a:extLst>
          </p:cNvPr>
          <p:cNvSpPr/>
          <p:nvPr userDrawn="1"/>
        </p:nvSpPr>
        <p:spPr>
          <a:xfrm>
            <a:off x="225425" y="1289050"/>
            <a:ext cx="8721725" cy="5367338"/>
          </a:xfrm>
          <a:prstGeom prst="rect">
            <a:avLst/>
          </a:prstGeom>
          <a:solidFill>
            <a:schemeClr val="bg1"/>
          </a:solidFill>
          <a:ln w="57150">
            <a:solidFill>
              <a:srgbClr val="FF8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1 つの角を切り取った四角形 8">
            <a:extLst>
              <a:ext uri="{FF2B5EF4-FFF2-40B4-BE49-F238E27FC236}">
                <a16:creationId xmlns:a16="http://schemas.microsoft.com/office/drawing/2014/main" id="{9300FDC8-FCEE-B755-5330-61D8F890E3B9}"/>
              </a:ext>
            </a:extLst>
          </p:cNvPr>
          <p:cNvSpPr/>
          <p:nvPr userDrawn="1"/>
        </p:nvSpPr>
        <p:spPr>
          <a:xfrm flipV="1">
            <a:off x="225425" y="-468313"/>
            <a:ext cx="8721725" cy="1598613"/>
          </a:xfrm>
          <a:prstGeom prst="snip1Rect">
            <a:avLst>
              <a:gd name="adj" fmla="val 24072"/>
            </a:avLst>
          </a:prstGeom>
          <a:solidFill>
            <a:srgbClr val="FF800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68239ABF-0627-35C1-F378-7ECC4C0DAA67}"/>
              </a:ext>
            </a:extLst>
          </p:cNvPr>
          <p:cNvSpPr txBox="1">
            <a:spLocks/>
          </p:cNvSpPr>
          <p:nvPr userDrawn="1"/>
        </p:nvSpPr>
        <p:spPr>
          <a:xfrm>
            <a:off x="8532813" y="6678613"/>
            <a:ext cx="611187" cy="157162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defRPr/>
            </a:pPr>
            <a:fld id="{9B773E0A-4005-4BAC-BD0C-84F8641B4CE0}" type="slidenum">
              <a:rPr lang="ja-JP" altLang="en-US" sz="12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37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324EAF1-2471-60A3-AF17-01A5DD7CA16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pattFill prst="smGrid">
            <a:fgClr>
              <a:srgbClr val="FDF2E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33A32AD-97F8-E08F-BB77-F17C8FC0C76D}"/>
              </a:ext>
            </a:extLst>
          </p:cNvPr>
          <p:cNvSpPr/>
          <p:nvPr userDrawn="1"/>
        </p:nvSpPr>
        <p:spPr>
          <a:xfrm>
            <a:off x="225425" y="1731963"/>
            <a:ext cx="8721725" cy="4924425"/>
          </a:xfrm>
          <a:prstGeom prst="rect">
            <a:avLst/>
          </a:prstGeom>
          <a:solidFill>
            <a:schemeClr val="bg1"/>
          </a:solidFill>
          <a:ln w="57150">
            <a:solidFill>
              <a:srgbClr val="FF8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1 つの角を切り取った四角形 8">
            <a:extLst>
              <a:ext uri="{FF2B5EF4-FFF2-40B4-BE49-F238E27FC236}">
                <a16:creationId xmlns:a16="http://schemas.microsoft.com/office/drawing/2014/main" id="{BB0BC267-00CD-8B2C-C6B2-B58407800900}"/>
              </a:ext>
            </a:extLst>
          </p:cNvPr>
          <p:cNvSpPr/>
          <p:nvPr userDrawn="1"/>
        </p:nvSpPr>
        <p:spPr>
          <a:xfrm flipV="1">
            <a:off x="225425" y="-69850"/>
            <a:ext cx="8721725" cy="1641475"/>
          </a:xfrm>
          <a:prstGeom prst="snip1Rect">
            <a:avLst>
              <a:gd name="adj" fmla="val 16248"/>
            </a:avLst>
          </a:prstGeom>
          <a:solidFill>
            <a:srgbClr val="FF800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B8B56821-AA43-AF3A-03B4-601AECB5CB32}"/>
              </a:ext>
            </a:extLst>
          </p:cNvPr>
          <p:cNvSpPr txBox="1">
            <a:spLocks/>
          </p:cNvSpPr>
          <p:nvPr userDrawn="1"/>
        </p:nvSpPr>
        <p:spPr>
          <a:xfrm>
            <a:off x="8532813" y="6678613"/>
            <a:ext cx="611187" cy="157162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defRPr/>
            </a:pPr>
            <a:fld id="{40AD8DBE-3737-4811-BDE8-D10C037E07EC}" type="slidenum">
              <a:rPr lang="ja-JP" altLang="en-US" sz="12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87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1CBC2CB-332E-B496-8C5B-7DC66541D26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8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049091A-22C8-C7A7-9909-79508E13981E}"/>
              </a:ext>
            </a:extLst>
          </p:cNvPr>
          <p:cNvSpPr/>
          <p:nvPr userDrawn="1"/>
        </p:nvSpPr>
        <p:spPr>
          <a:xfrm>
            <a:off x="280618" y="390525"/>
            <a:ext cx="8608164" cy="61706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795519-83C4-C0CF-6AA4-0C1CC5F54703}"/>
              </a:ext>
            </a:extLst>
          </p:cNvPr>
          <p:cNvSpPr txBox="1">
            <a:spLocks/>
          </p:cNvSpPr>
          <p:nvPr userDrawn="1"/>
        </p:nvSpPr>
        <p:spPr>
          <a:xfrm>
            <a:off x="8532813" y="6678613"/>
            <a:ext cx="611187" cy="157162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defRPr/>
            </a:pPr>
            <a:fld id="{A599F1C9-3919-4781-A890-C7A4D0E8581C}" type="slidenum">
              <a:rPr lang="ja-JP" altLang="en-US" sz="12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9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" y="134939"/>
            <a:ext cx="8788400" cy="721993"/>
          </a:xfrm>
          <a:prstGeom prst="roundRect">
            <a:avLst>
              <a:gd name="adj" fmla="val 47626"/>
            </a:avLst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6A48B-50F1-71AB-5B89-7DAB6CD30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93DEB-77D6-46F6-8D3A-505BD9227A64}" type="datetime1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FE86A-F3FA-9A7F-809C-A7F8C7E8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92D60-B539-C452-3774-23867844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BB22B-5BF7-443A-BF33-B11E97ABA8F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733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oundRect">
            <a:avLst>
              <a:gd name="adj" fmla="val 47626"/>
            </a:avLst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CECD4-4B5F-99B1-D3A7-02A8B8136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CA20E-7C5B-4444-A879-6DF9DD769077}" type="datetime1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8DB38-DFAF-9E82-2C3B-61375AB7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C317E-FF6A-4B34-02DC-D46F177FE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BE661-FC9E-4777-B745-B9308DC427A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033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9BC156A9-6D68-EC62-0382-ABD8ACA6A7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64AFC-A7BC-320E-A6D7-BC68EB1EC5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59E4413-EB6C-436A-9F1E-B308A9A3BCF7}" type="datetime1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D0411-171D-1F15-7660-ADF31E483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4AFF9-2843-2B57-D844-887EFA1CA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9125" y="6370638"/>
            <a:ext cx="611188" cy="1571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B78D6D8-1D94-41A6-BA9E-DDF23151520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86" r:id="rId1"/>
    <p:sldLayoutId id="2147486287" r:id="rId2"/>
    <p:sldLayoutId id="2147486288" r:id="rId3"/>
    <p:sldLayoutId id="2147486289" r:id="rId4"/>
    <p:sldLayoutId id="2147486290" r:id="rId5"/>
    <p:sldLayoutId id="2147486291" r:id="rId6"/>
    <p:sldLayoutId id="2147486292" r:id="rId7"/>
    <p:sldLayoutId id="2147486278" r:id="rId8"/>
    <p:sldLayoutId id="2147486279" r:id="rId9"/>
    <p:sldLayoutId id="2147486293" r:id="rId10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 kern="1200">
          <a:solidFill>
            <a:schemeClr val="bg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itchFamily="50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>
            <a:extLst>
              <a:ext uri="{FF2B5EF4-FFF2-40B4-BE49-F238E27FC236}">
                <a16:creationId xmlns:a16="http://schemas.microsoft.com/office/drawing/2014/main" id="{DEB4553C-946A-CF41-B4E5-7DA42FD03E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20B7B-44E2-77C5-43A5-D7CC19B5B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C4DABD9-BA95-4039-AB3D-D740A06681EA}" type="datetime1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FA38E-0817-BDFA-5226-FF0E36536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994F-5AD4-CAF3-4B0C-0AAB1D1C2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9125" y="6370638"/>
            <a:ext cx="611188" cy="1571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78C0B6A-8B58-4B6A-A849-9551E7B148A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94" r:id="rId1"/>
    <p:sldLayoutId id="2147486295" r:id="rId2"/>
    <p:sldLayoutId id="2147486296" r:id="rId3"/>
    <p:sldLayoutId id="2147486297" r:id="rId4"/>
    <p:sldLayoutId id="2147486298" r:id="rId5"/>
    <p:sldLayoutId id="2147486280" r:id="rId6"/>
    <p:sldLayoutId id="2147486299" r:id="rId7"/>
    <p:sldLayoutId id="2147486300" r:id="rId8"/>
    <p:sldLayoutId id="2147486281" r:id="rId9"/>
    <p:sldLayoutId id="2147486282" r:id="rId10"/>
    <p:sldLayoutId id="2147486283" r:id="rId11"/>
    <p:sldLayoutId id="2147486284" r:id="rId12"/>
    <p:sldLayoutId id="2147486285" r:id="rId13"/>
    <p:sldLayoutId id="2147486301" r:id="rId14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 kern="1200">
          <a:solidFill>
            <a:schemeClr val="bg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itchFamily="50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nakamura\Desktop\&#36914;&#34892;&#12473;&#12521;&#12452;&#12489;&#12300;&#34701;&#36039;&#12395;&#12362;&#12369;&#12427;&#20449;&#29992;&#12392;&#37504;&#34892;&#12398;&#24441;&#21106;&#12301;\&#20449;&#29992;&#12364;&#25903;&#12360;&#12427;&#37329;&#34701;&#12398;&#12375;&#12367;&#12415;_2&#35299;&#35500;&#32232;.wmv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39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8.jpeg"/><Relationship Id="rId4" Type="http://schemas.openxmlformats.org/officeDocument/2006/relationships/image" Target="../media/image11.jpeg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7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nakamura\Desktop\&#36914;&#34892;&#12473;&#12521;&#12452;&#12489;&#12300;&#34701;&#36039;&#12395;&#12362;&#12369;&#12427;&#20449;&#29992;&#12392;&#37504;&#34892;&#12398;&#24441;&#21106;&#12301;\&#20449;&#29992;&#12364;&#25903;&#12360;&#12427;&#37329;&#34701;&#12398;&#12375;&#12367;&#12415;_1&#26412;&#32232;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7BE2C4C-B5D3-90B3-9F66-6548D4C178FF}"/>
              </a:ext>
            </a:extLst>
          </p:cNvPr>
          <p:cNvSpPr/>
          <p:nvPr/>
        </p:nvSpPr>
        <p:spPr>
          <a:xfrm>
            <a:off x="0" y="3175"/>
            <a:ext cx="9144000" cy="6858000"/>
          </a:xfrm>
          <a:prstGeom prst="rect">
            <a:avLst/>
          </a:prstGeom>
          <a:solidFill>
            <a:srgbClr val="FF8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85D3E78F-28D0-AD39-8AFC-8EB49675FB9C}"/>
              </a:ext>
            </a:extLst>
          </p:cNvPr>
          <p:cNvSpPr txBox="1">
            <a:spLocks/>
          </p:cNvSpPr>
          <p:nvPr/>
        </p:nvSpPr>
        <p:spPr>
          <a:xfrm>
            <a:off x="268288" y="922338"/>
            <a:ext cx="8594725" cy="24257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b="1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ja-JP" altLang="en-US" sz="6500" spc="-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メイリオ" panose="020B0604030504040204" pitchFamily="50" charset="-128"/>
              </a:rPr>
              <a:t>融資における</a:t>
            </a:r>
            <a:endParaRPr lang="en-US" altLang="ja-JP" sz="6500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メイリオ" panose="020B0604030504040204" pitchFamily="50" charset="-128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ja-JP" altLang="en-US" sz="6500" spc="-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メイリオ" panose="020B0604030504040204" pitchFamily="50" charset="-128"/>
              </a:rPr>
              <a:t>信用と銀行の役割</a:t>
            </a:r>
            <a:endParaRPr lang="en-US" altLang="ja-JP" sz="6500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メイリオ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0E1AC9C-C3F6-21C6-5ADB-0DBCD7D522DA}"/>
              </a:ext>
            </a:extLst>
          </p:cNvPr>
          <p:cNvSpPr/>
          <p:nvPr/>
        </p:nvSpPr>
        <p:spPr>
          <a:xfrm>
            <a:off x="593949" y="3223862"/>
            <a:ext cx="7944465" cy="720000"/>
          </a:xfrm>
          <a:prstGeom prst="rect">
            <a:avLst/>
          </a:prstGeom>
          <a:gradFill>
            <a:gsLst>
              <a:gs pos="93000">
                <a:schemeClr val="bg1"/>
              </a:gs>
              <a:gs pos="7000">
                <a:srgbClr val="FFFFFF"/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effectLst/>
        </p:spPr>
        <p:txBody>
          <a:bodyPr wrap="none" lIns="0" tIns="0" rIns="0" bIns="0" anchor="ctr"/>
          <a:lstStyle/>
          <a:p>
            <a:pPr algn="ctr" eaLnBrk="1" fontAlgn="auto" hangingPunct="1">
              <a:lnSpc>
                <a:spcPts val="5000"/>
              </a:lnSpc>
              <a:spcAft>
                <a:spcPts val="0"/>
              </a:spcAft>
              <a:defRPr/>
            </a:pPr>
            <a:r>
              <a:rPr lang="ja-JP" altLang="ja-JP" sz="3600" b="1" dirty="0">
                <a:solidFill>
                  <a:srgbClr val="EE78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ja-JP" altLang="en-US" sz="3600" b="1" dirty="0">
                <a:solidFill>
                  <a:srgbClr val="EE78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企業と銀行の立場で考える</a:t>
            </a:r>
            <a:r>
              <a:rPr lang="ja-JP" altLang="ja-JP" sz="3600" b="1" dirty="0">
                <a:solidFill>
                  <a:srgbClr val="EE78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endParaRPr lang="ja-JP" altLang="en-US" sz="3600" b="1" spc="300" dirty="0">
              <a:solidFill>
                <a:srgbClr val="EE78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0487" name="グループ化 22">
            <a:extLst>
              <a:ext uri="{FF2B5EF4-FFF2-40B4-BE49-F238E27FC236}">
                <a16:creationId xmlns:a16="http://schemas.microsoft.com/office/drawing/2014/main" id="{BFAA0C53-6FA1-BD2B-F36A-E6E181240DD4}"/>
              </a:ext>
            </a:extLst>
          </p:cNvPr>
          <p:cNvGrpSpPr>
            <a:grpSpLocks/>
          </p:cNvGrpSpPr>
          <p:nvPr/>
        </p:nvGrpSpPr>
        <p:grpSpPr bwMode="auto">
          <a:xfrm>
            <a:off x="2701925" y="244475"/>
            <a:ext cx="3219450" cy="690563"/>
            <a:chOff x="2843966" y="3727492"/>
            <a:chExt cx="3220372" cy="690957"/>
          </a:xfrm>
        </p:grpSpPr>
        <p:sp>
          <p:nvSpPr>
            <p:cNvPr id="20495" name="正方形/長方形 15">
              <a:extLst>
                <a:ext uri="{FF2B5EF4-FFF2-40B4-BE49-F238E27FC236}">
                  <a16:creationId xmlns:a16="http://schemas.microsoft.com/office/drawing/2014/main" id="{45B7F3B8-4B70-8C85-F690-90CE323E8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5835" y="3884596"/>
              <a:ext cx="23391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ja-JP" altLang="en-US" sz="2400" b="1">
                  <a:solidFill>
                    <a:srgbClr val="FFFFFF"/>
                  </a:solidFill>
                  <a:latin typeface="メイリオ" panose="020B0604030504040204" pitchFamily="34" charset="-128"/>
                  <a:ea typeface="メイリオ" panose="020B0604030504040204" pitchFamily="34" charset="-128"/>
                </a:rPr>
                <a:t>ワークショップ</a:t>
              </a:r>
              <a:endParaRPr lang="en-US" altLang="ja-JP" sz="2400" b="1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endParaRPr>
            </a:p>
          </p:txBody>
        </p:sp>
        <p:sp>
          <p:nvSpPr>
            <p:cNvPr id="22" name="角丸四角形 21">
              <a:extLst>
                <a:ext uri="{FF2B5EF4-FFF2-40B4-BE49-F238E27FC236}">
                  <a16:creationId xmlns:a16="http://schemas.microsoft.com/office/drawing/2014/main" id="{C59A048F-ECE2-1EEC-BB78-0C8738A46E29}"/>
                </a:ext>
              </a:extLst>
            </p:cNvPr>
            <p:cNvSpPr/>
            <p:nvPr/>
          </p:nvSpPr>
          <p:spPr>
            <a:xfrm>
              <a:off x="2843966" y="3816443"/>
              <a:ext cx="3183850" cy="520997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円/楕円 16">
              <a:extLst>
                <a:ext uri="{FF2B5EF4-FFF2-40B4-BE49-F238E27FC236}">
                  <a16:creationId xmlns:a16="http://schemas.microsoft.com/office/drawing/2014/main" id="{E06AC0ED-7070-5585-2688-69F6E92474AE}"/>
                </a:ext>
              </a:extLst>
            </p:cNvPr>
            <p:cNvSpPr/>
            <p:nvPr/>
          </p:nvSpPr>
          <p:spPr>
            <a:xfrm>
              <a:off x="5368814" y="3727492"/>
              <a:ext cx="695524" cy="690957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0" tIns="10800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rgbClr val="FF8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２</a:t>
              </a:r>
            </a:p>
          </p:txBody>
        </p:sp>
      </p:grp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C873E5E-6515-322C-AF3B-4C2E73944CCE}"/>
              </a:ext>
            </a:extLst>
          </p:cNvPr>
          <p:cNvSpPr/>
          <p:nvPr/>
        </p:nvSpPr>
        <p:spPr>
          <a:xfrm>
            <a:off x="268299" y="4198937"/>
            <a:ext cx="8595360" cy="24580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pic>
        <p:nvPicPr>
          <p:cNvPr id="20491" name="図 6">
            <a:extLst>
              <a:ext uri="{FF2B5EF4-FFF2-40B4-BE49-F238E27FC236}">
                <a16:creationId xmlns:a16="http://schemas.microsoft.com/office/drawing/2014/main" id="{078E6E92-4D98-2590-296A-E5358F843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5010150"/>
            <a:ext cx="1322387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図 5">
            <a:extLst>
              <a:ext uri="{FF2B5EF4-FFF2-40B4-BE49-F238E27FC236}">
                <a16:creationId xmlns:a16="http://schemas.microsoft.com/office/drawing/2014/main" id="{1FB06EEC-AB27-EB2D-8EE4-BBA38C797C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5097463"/>
            <a:ext cx="1835150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21" descr="zenginkyo">
            <a:extLst>
              <a:ext uri="{FF2B5EF4-FFF2-40B4-BE49-F238E27FC236}">
                <a16:creationId xmlns:a16="http://schemas.microsoft.com/office/drawing/2014/main" id="{74D47073-F520-5B4F-8730-704A9E28F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4367213"/>
            <a:ext cx="717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図 11">
            <a:extLst>
              <a:ext uri="{FF2B5EF4-FFF2-40B4-BE49-F238E27FC236}">
                <a16:creationId xmlns:a16="http://schemas.microsoft.com/office/drawing/2014/main" id="{B24381EF-FDB0-77DE-3804-9B96385DAB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4433888"/>
            <a:ext cx="4143375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図 1">
            <a:extLst>
              <a:ext uri="{FF2B5EF4-FFF2-40B4-BE49-F238E27FC236}">
                <a16:creationId xmlns:a16="http://schemas.microsoft.com/office/drawing/2014/main" id="{FEC05A39-F54C-4374-7884-E61B0E2FE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787525"/>
            <a:ext cx="1995488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角丸四角形 20">
            <a:extLst>
              <a:ext uri="{FF2B5EF4-FFF2-40B4-BE49-F238E27FC236}">
                <a16:creationId xmlns:a16="http://schemas.microsoft.com/office/drawing/2014/main" id="{89F28F2E-1B58-3619-74AD-9623C0135603}"/>
              </a:ext>
            </a:extLst>
          </p:cNvPr>
          <p:cNvSpPr/>
          <p:nvPr/>
        </p:nvSpPr>
        <p:spPr>
          <a:xfrm>
            <a:off x="3952875" y="4333875"/>
            <a:ext cx="1546225" cy="51911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　行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A2984E7-1BC6-F9DB-BB71-31A4BB9C122F}"/>
              </a:ext>
            </a:extLst>
          </p:cNvPr>
          <p:cNvSpPr/>
          <p:nvPr/>
        </p:nvSpPr>
        <p:spPr>
          <a:xfrm>
            <a:off x="2193925" y="127000"/>
            <a:ext cx="48006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ja-JP" alt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銀行の審査のポイント</a:t>
            </a:r>
            <a:endParaRPr lang="en-US" altLang="ja-JP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AA1EC7C2-760A-8207-256A-3D4A30ED5C0B}"/>
              </a:ext>
            </a:extLst>
          </p:cNvPr>
          <p:cNvGrpSpPr>
            <a:grpSpLocks/>
          </p:cNvGrpSpPr>
          <p:nvPr/>
        </p:nvGrpSpPr>
        <p:grpSpPr bwMode="auto">
          <a:xfrm>
            <a:off x="731838" y="1106488"/>
            <a:ext cx="2867025" cy="2157412"/>
            <a:chOff x="417063" y="1165379"/>
            <a:chExt cx="2867082" cy="2157924"/>
          </a:xfrm>
        </p:grpSpPr>
        <p:sp>
          <p:nvSpPr>
            <p:cNvPr id="4" name="円/楕円 3">
              <a:extLst>
                <a:ext uri="{FF2B5EF4-FFF2-40B4-BE49-F238E27FC236}">
                  <a16:creationId xmlns:a16="http://schemas.microsoft.com/office/drawing/2014/main" id="{284ED3C2-E12E-3442-CEE7-3132D988D065}"/>
                </a:ext>
              </a:extLst>
            </p:cNvPr>
            <p:cNvSpPr/>
            <p:nvPr/>
          </p:nvSpPr>
          <p:spPr bwMode="auto">
            <a:xfrm>
              <a:off x="418034" y="1165379"/>
              <a:ext cx="2866110" cy="215792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800" b="1" dirty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E1CB7938-5B83-EE60-F127-184E369B976E}"/>
                </a:ext>
              </a:extLst>
            </p:cNvPr>
            <p:cNvSpPr/>
            <p:nvPr/>
          </p:nvSpPr>
          <p:spPr>
            <a:xfrm>
              <a:off x="417063" y="1852929"/>
              <a:ext cx="2867082" cy="9892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ts val="3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2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事業内容</a:t>
              </a:r>
              <a:endParaRPr lang="en-US" altLang="ja-JP" sz="3200" b="1" dirty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 eaLnBrk="1" fontAlgn="auto" hangingPunct="1">
                <a:lnSpc>
                  <a:spcPts val="3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2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（公共性）</a:t>
              </a: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C256242-65FE-0DE1-462A-4AD51C047D15}"/>
              </a:ext>
            </a:extLst>
          </p:cNvPr>
          <p:cNvGrpSpPr>
            <a:grpSpLocks/>
          </p:cNvGrpSpPr>
          <p:nvPr/>
        </p:nvGrpSpPr>
        <p:grpSpPr bwMode="auto">
          <a:xfrm>
            <a:off x="5710238" y="1101725"/>
            <a:ext cx="2870200" cy="2159000"/>
            <a:chOff x="3255777" y="1217299"/>
            <a:chExt cx="2870873" cy="2157924"/>
          </a:xfrm>
        </p:grpSpPr>
        <p:sp>
          <p:nvSpPr>
            <p:cNvPr id="8" name="円/楕円 7">
              <a:extLst>
                <a:ext uri="{FF2B5EF4-FFF2-40B4-BE49-F238E27FC236}">
                  <a16:creationId xmlns:a16="http://schemas.microsoft.com/office/drawing/2014/main" id="{726CC701-12E3-68C1-DA89-2E51103468EE}"/>
                </a:ext>
              </a:extLst>
            </p:cNvPr>
            <p:cNvSpPr/>
            <p:nvPr/>
          </p:nvSpPr>
          <p:spPr bwMode="auto">
            <a:xfrm>
              <a:off x="3260540" y="1217299"/>
              <a:ext cx="2866110" cy="215792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 b="1" dirty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E906F406-8A51-67B2-79F4-DEA664EF5A1C}"/>
                </a:ext>
              </a:extLst>
            </p:cNvPr>
            <p:cNvSpPr/>
            <p:nvPr/>
          </p:nvSpPr>
          <p:spPr>
            <a:xfrm>
              <a:off x="3255777" y="2031281"/>
              <a:ext cx="2867697" cy="58549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2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成長性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8948566B-D2F3-40D3-D61E-858F9CE0476E}"/>
              </a:ext>
            </a:extLst>
          </p:cNvPr>
          <p:cNvGrpSpPr>
            <a:grpSpLocks/>
          </p:cNvGrpSpPr>
          <p:nvPr/>
        </p:nvGrpSpPr>
        <p:grpSpPr bwMode="auto">
          <a:xfrm>
            <a:off x="760413" y="3230563"/>
            <a:ext cx="2876550" cy="2159000"/>
            <a:chOff x="6027338" y="1208100"/>
            <a:chExt cx="2876607" cy="2157924"/>
          </a:xfrm>
        </p:grpSpPr>
        <p:sp>
          <p:nvSpPr>
            <p:cNvPr id="10" name="円/楕円 9">
              <a:extLst>
                <a:ext uri="{FF2B5EF4-FFF2-40B4-BE49-F238E27FC236}">
                  <a16:creationId xmlns:a16="http://schemas.microsoft.com/office/drawing/2014/main" id="{A0E6CEAF-CA6F-736C-776A-DD2576E4C438}"/>
                </a:ext>
              </a:extLst>
            </p:cNvPr>
            <p:cNvSpPr/>
            <p:nvPr/>
          </p:nvSpPr>
          <p:spPr bwMode="auto">
            <a:xfrm>
              <a:off x="6027338" y="1208100"/>
              <a:ext cx="2866110" cy="215792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800" b="1" dirty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348CC339-29C1-89E3-4BE3-AB552329AAD1}"/>
                </a:ext>
              </a:extLst>
            </p:cNvPr>
            <p:cNvSpPr/>
            <p:nvPr/>
          </p:nvSpPr>
          <p:spPr>
            <a:xfrm>
              <a:off x="6036863" y="1818982"/>
              <a:ext cx="2867082" cy="106785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ts val="3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2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返済能力</a:t>
              </a:r>
              <a:endParaRPr lang="en-US" altLang="ja-JP" sz="3200" b="1" dirty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 eaLnBrk="1" fontAlgn="auto" hangingPunct="1">
                <a:lnSpc>
                  <a:spcPts val="3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2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（安全性）</a:t>
              </a: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A433E9F1-F4A6-F763-7453-FB816CF12049}"/>
              </a:ext>
            </a:extLst>
          </p:cNvPr>
          <p:cNvGrpSpPr>
            <a:grpSpLocks/>
          </p:cNvGrpSpPr>
          <p:nvPr/>
        </p:nvGrpSpPr>
        <p:grpSpPr bwMode="auto">
          <a:xfrm>
            <a:off x="5711825" y="3230563"/>
            <a:ext cx="2867025" cy="2159000"/>
            <a:chOff x="1746453" y="2992655"/>
            <a:chExt cx="2867082" cy="2157924"/>
          </a:xfrm>
        </p:grpSpPr>
        <p:sp>
          <p:nvSpPr>
            <p:cNvPr id="12" name="円/楕円 11">
              <a:extLst>
                <a:ext uri="{FF2B5EF4-FFF2-40B4-BE49-F238E27FC236}">
                  <a16:creationId xmlns:a16="http://schemas.microsoft.com/office/drawing/2014/main" id="{E044BC66-445A-0015-348C-9C1C72D83B32}"/>
                </a:ext>
              </a:extLst>
            </p:cNvPr>
            <p:cNvSpPr/>
            <p:nvPr/>
          </p:nvSpPr>
          <p:spPr bwMode="auto">
            <a:xfrm>
              <a:off x="1746453" y="2992655"/>
              <a:ext cx="2866110" cy="215792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 b="1" dirty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5B78C605-EF33-127E-E9EA-F0396D19B82A}"/>
                </a:ext>
              </a:extLst>
            </p:cNvPr>
            <p:cNvSpPr/>
            <p:nvPr/>
          </p:nvSpPr>
          <p:spPr>
            <a:xfrm>
              <a:off x="1746453" y="3652726"/>
              <a:ext cx="2867082" cy="10773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2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経営者の</a:t>
              </a:r>
              <a:endParaRPr lang="en-US" altLang="ja-JP" sz="3200" b="1" dirty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2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考え方</a:t>
              </a:r>
            </a:p>
          </p:txBody>
        </p:sp>
      </p:grpSp>
      <p:sp>
        <p:nvSpPr>
          <p:cNvPr id="3" name="コンテンツ プレースホルダー 5">
            <a:extLst>
              <a:ext uri="{FF2B5EF4-FFF2-40B4-BE49-F238E27FC236}">
                <a16:creationId xmlns:a16="http://schemas.microsoft.com/office/drawing/2014/main" id="{1F7634FF-6EA7-F472-DA21-AC9C945FD0A4}"/>
              </a:ext>
            </a:extLst>
          </p:cNvPr>
          <p:cNvSpPr>
            <a:spLocks noGrp="1"/>
          </p:cNvSpPr>
          <p:nvPr/>
        </p:nvSpPr>
        <p:spPr bwMode="auto">
          <a:xfrm>
            <a:off x="238125" y="5129213"/>
            <a:ext cx="8686800" cy="1404937"/>
          </a:xfrm>
          <a:prstGeom prst="rect">
            <a:avLst/>
          </a:prstGeom>
          <a:gradFill>
            <a:gsLst>
              <a:gs pos="95000">
                <a:srgbClr val="0070C0"/>
              </a:gs>
              <a:gs pos="5000">
                <a:srgbClr val="0070C0"/>
              </a:gs>
              <a:gs pos="1361">
                <a:srgbClr val="0070C0">
                  <a:alpha val="0"/>
                </a:srgbClr>
              </a:gs>
              <a:gs pos="100000">
                <a:srgbClr val="0070C0">
                  <a:alpha val="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3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その企業が将来利益をあげ</a:t>
            </a:r>
            <a:endParaRPr lang="en-US" altLang="ja-JP" sz="3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3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借りたお金を</a:t>
            </a:r>
            <a:r>
              <a:rPr lang="ja-JP" altLang="en-US" sz="3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本当に返済</a:t>
            </a:r>
            <a:r>
              <a:rPr lang="ja-JP" altLang="en-US" sz="3000" b="1" spc="-1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できるか</a:t>
            </a:r>
            <a:r>
              <a:rPr lang="ja-JP" altLang="en-US" sz="3000" b="1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en-US" sz="3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審査する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円/楕円 15">
            <a:extLst>
              <a:ext uri="{FF2B5EF4-FFF2-40B4-BE49-F238E27FC236}">
                <a16:creationId xmlns:a16="http://schemas.microsoft.com/office/drawing/2014/main" id="{30503603-D39C-9819-289B-B28146E0D5D1}"/>
              </a:ext>
            </a:extLst>
          </p:cNvPr>
          <p:cNvSpPr/>
          <p:nvPr/>
        </p:nvSpPr>
        <p:spPr>
          <a:xfrm>
            <a:off x="585788" y="3897574"/>
            <a:ext cx="2528650" cy="25286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AA1D3178-0F20-2F16-6DA7-1D36085D8007}"/>
              </a:ext>
            </a:extLst>
          </p:cNvPr>
          <p:cNvSpPr/>
          <p:nvPr/>
        </p:nvSpPr>
        <p:spPr>
          <a:xfrm>
            <a:off x="3290487" y="3897574"/>
            <a:ext cx="2528650" cy="25286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9B076BD7-D9DF-B275-9A4F-D172E79F4922}"/>
              </a:ext>
            </a:extLst>
          </p:cNvPr>
          <p:cNvSpPr/>
          <p:nvPr/>
        </p:nvSpPr>
        <p:spPr>
          <a:xfrm>
            <a:off x="6120315" y="3897574"/>
            <a:ext cx="2528650" cy="25286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9707" name="コンテンツ プレースホルダー 5">
            <a:extLst>
              <a:ext uri="{FF2B5EF4-FFF2-40B4-BE49-F238E27FC236}">
                <a16:creationId xmlns:a16="http://schemas.microsoft.com/office/drawing/2014/main" id="{865E68FB-3BBF-7A77-6946-080CC9E792FC}"/>
              </a:ext>
            </a:extLst>
          </p:cNvPr>
          <p:cNvSpPr txBox="1">
            <a:spLocks/>
          </p:cNvSpPr>
          <p:nvPr/>
        </p:nvSpPr>
        <p:spPr bwMode="auto">
          <a:xfrm>
            <a:off x="66675" y="1565275"/>
            <a:ext cx="9144000" cy="842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ja-JP" altLang="en-US" sz="3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それぞれの会社の経営者になって</a:t>
            </a:r>
            <a:br>
              <a:rPr lang="en-US" altLang="ja-JP" sz="3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lang="ja-JP" altLang="en-US" sz="3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融資をうけるため、</a:t>
            </a:r>
            <a:endParaRPr lang="en-US" altLang="ja-JP" sz="38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 eaLnBrk="1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ja-JP" altLang="en-US" sz="3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銀行</a:t>
            </a:r>
            <a:r>
              <a:rPr lang="ja-JP" altLang="en-US" sz="3800" b="1" spc="-3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にアピールしたい</a:t>
            </a:r>
            <a:r>
              <a:rPr lang="ja-JP" altLang="en-US" sz="3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内容を</a:t>
            </a:r>
            <a:r>
              <a:rPr lang="ja-JP" altLang="en-US" sz="3800" b="1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考えよう！</a:t>
            </a:r>
            <a:endParaRPr lang="en-US" altLang="ja-JP" sz="3800" b="1" spc="-15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3C024B2-01F7-0364-417A-F4622018F829}"/>
              </a:ext>
            </a:extLst>
          </p:cNvPr>
          <p:cNvSpPr/>
          <p:nvPr/>
        </p:nvSpPr>
        <p:spPr>
          <a:xfrm>
            <a:off x="4502150" y="127000"/>
            <a:ext cx="18415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 altLang="ja-JP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3805" name="図 1">
            <a:extLst>
              <a:ext uri="{FF2B5EF4-FFF2-40B4-BE49-F238E27FC236}">
                <a16:creationId xmlns:a16="http://schemas.microsoft.com/office/drawing/2014/main" id="{A1CF2E6F-F184-7D8E-6744-C1ED45752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4560888"/>
            <a:ext cx="2935287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図 2">
            <a:extLst>
              <a:ext uri="{FF2B5EF4-FFF2-40B4-BE49-F238E27FC236}">
                <a16:creationId xmlns:a16="http://schemas.microsoft.com/office/drawing/2014/main" id="{D69747BE-069A-9DD0-41F2-34B079697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4322763"/>
            <a:ext cx="2652713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7" name="図 3">
            <a:extLst>
              <a:ext uri="{FF2B5EF4-FFF2-40B4-BE49-F238E27FC236}">
                <a16:creationId xmlns:a16="http://schemas.microsoft.com/office/drawing/2014/main" id="{5C6B88B6-1DDC-471D-EF8E-87F477B345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00500"/>
            <a:ext cx="2951163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F7790C8-5F98-67A6-5478-92C264286E49}"/>
              </a:ext>
            </a:extLst>
          </p:cNvPr>
          <p:cNvSpPr/>
          <p:nvPr/>
        </p:nvSpPr>
        <p:spPr>
          <a:xfrm>
            <a:off x="1620838" y="71438"/>
            <a:ext cx="7340600" cy="1077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3200" b="1" spc="-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銀行の「信用」を得て融資をうけるため</a:t>
            </a:r>
            <a:endParaRPr lang="en-US" altLang="ja-JP" sz="3200" b="1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3200" b="1" spc="-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何をアピールするか考える</a:t>
            </a:r>
            <a:endParaRPr lang="en-US" altLang="ja-JP" sz="3200" b="1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26ACBC7D-26A1-B353-86F2-D984391C92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013" y="100013"/>
            <a:ext cx="1071562" cy="900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082A7ED-605E-1FD5-74CC-4731900264C2}"/>
              </a:ext>
            </a:extLst>
          </p:cNvPr>
          <p:cNvSpPr/>
          <p:nvPr/>
        </p:nvSpPr>
        <p:spPr>
          <a:xfrm>
            <a:off x="4359275" y="127000"/>
            <a:ext cx="18415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 altLang="ja-JP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A9432D1-A600-3782-C0BC-34F04FDB531F}"/>
              </a:ext>
            </a:extLst>
          </p:cNvPr>
          <p:cNvSpPr/>
          <p:nvPr/>
        </p:nvSpPr>
        <p:spPr>
          <a:xfrm>
            <a:off x="1620838" y="71438"/>
            <a:ext cx="7340600" cy="1077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3200" b="1" spc="-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銀行の「信用」を得て融資をうけるため</a:t>
            </a:r>
            <a:endParaRPr lang="en-US" altLang="ja-JP" sz="3200" b="1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3200" b="1" spc="-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何をアピールするか考える</a:t>
            </a:r>
            <a:endParaRPr lang="en-US" altLang="ja-JP" sz="3200" b="1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30724" name="グループ化 15">
            <a:extLst>
              <a:ext uri="{FF2B5EF4-FFF2-40B4-BE49-F238E27FC236}">
                <a16:creationId xmlns:a16="http://schemas.microsoft.com/office/drawing/2014/main" id="{ABA2B4D9-33C8-35BC-EC7A-1D1C85BABD22}"/>
              </a:ext>
            </a:extLst>
          </p:cNvPr>
          <p:cNvGrpSpPr>
            <a:grpSpLocks/>
          </p:cNvGrpSpPr>
          <p:nvPr/>
        </p:nvGrpSpPr>
        <p:grpSpPr bwMode="auto">
          <a:xfrm>
            <a:off x="1062038" y="3451225"/>
            <a:ext cx="7048500" cy="798513"/>
            <a:chOff x="-337257" y="5189919"/>
            <a:chExt cx="7049194" cy="799027"/>
          </a:xfrm>
        </p:grpSpPr>
        <p:sp>
          <p:nvSpPr>
            <p:cNvPr id="17" name="角丸四角形 16">
              <a:extLst>
                <a:ext uri="{FF2B5EF4-FFF2-40B4-BE49-F238E27FC236}">
                  <a16:creationId xmlns:a16="http://schemas.microsoft.com/office/drawing/2014/main" id="{0374A7B4-8BA2-C19D-4268-E20C48180066}"/>
                </a:ext>
              </a:extLst>
            </p:cNvPr>
            <p:cNvSpPr/>
            <p:nvPr/>
          </p:nvSpPr>
          <p:spPr>
            <a:xfrm>
              <a:off x="-337257" y="5309059"/>
              <a:ext cx="7049194" cy="541685"/>
            </a:xfrm>
            <a:prstGeom prst="roundRect">
              <a:avLst/>
            </a:prstGeom>
            <a:solidFill>
              <a:srgbClr val="0070C0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ワークシート１</a:t>
              </a:r>
              <a:r>
                <a:rPr lang="en-US" altLang="ja-JP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.</a:t>
              </a:r>
              <a:r>
                <a:rPr lang="ja-JP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②に記入しよう</a:t>
              </a:r>
            </a:p>
          </p:txBody>
        </p: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CC14D788-8C98-32BC-C7F8-FFBD63A9D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66967">
              <a:off x="-195956" y="5189919"/>
              <a:ext cx="415966" cy="7990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0727" name="グループ化 5">
            <a:extLst>
              <a:ext uri="{FF2B5EF4-FFF2-40B4-BE49-F238E27FC236}">
                <a16:creationId xmlns:a16="http://schemas.microsoft.com/office/drawing/2014/main" id="{0C33A6BC-1321-DB90-21F5-9F22E1BD9082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4394200"/>
            <a:ext cx="8440738" cy="920750"/>
            <a:chOff x="502838" y="4795691"/>
            <a:chExt cx="9129052" cy="920867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7483D92E-92F1-CC35-CC75-12BD6A1660C5}"/>
                </a:ext>
              </a:extLst>
            </p:cNvPr>
            <p:cNvSpPr/>
            <p:nvPr/>
          </p:nvSpPr>
          <p:spPr>
            <a:xfrm>
              <a:off x="1091754" y="4795691"/>
              <a:ext cx="8540136" cy="717641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0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銀行へのアピールに使えそうな箇所に線を</a:t>
              </a:r>
              <a:endParaRPr lang="en-US" altLang="ja-JP" sz="3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0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引いて</a:t>
              </a:r>
              <a:r>
                <a:rPr lang="ja-JP" altLang="en-US" sz="3000" b="1" spc="-10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、</a:t>
              </a:r>
              <a:r>
                <a:rPr lang="ja-JP" altLang="en-US" sz="30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プレゼンテーションの原稿を考える。</a:t>
              </a:r>
              <a:endParaRPr lang="en-US" altLang="ja-JP" sz="3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4" name="円/楕円 23">
              <a:extLst>
                <a:ext uri="{FF2B5EF4-FFF2-40B4-BE49-F238E27FC236}">
                  <a16:creationId xmlns:a16="http://schemas.microsoft.com/office/drawing/2014/main" id="{48DB2E86-36E7-CD07-DEE0-929CF85019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2838" y="5195792"/>
              <a:ext cx="558011" cy="520766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tIns="72000" rIns="0" bIns="0" anchor="ctr"/>
            <a:lstStyle/>
            <a:p>
              <a:pPr algn="ctr" eaLnBrk="1" hangingPunct="1">
                <a:defRPr/>
              </a:pPr>
              <a:r>
                <a:rPr lang="en-US" altLang="ja-JP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3</a:t>
              </a:r>
              <a:endPara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pic>
        <p:nvPicPr>
          <p:cNvPr id="26" name="図 25">
            <a:extLst>
              <a:ext uri="{FF2B5EF4-FFF2-40B4-BE49-F238E27FC236}">
                <a16:creationId xmlns:a16="http://schemas.microsoft.com/office/drawing/2014/main" id="{E4AC8148-9308-8830-9B40-55CFBEA32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13" y="100013"/>
            <a:ext cx="1071562" cy="900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5" name="グループ化 15">
            <a:extLst>
              <a:ext uri="{FF2B5EF4-FFF2-40B4-BE49-F238E27FC236}">
                <a16:creationId xmlns:a16="http://schemas.microsoft.com/office/drawing/2014/main" id="{46E731CC-7723-6983-C6FE-2A102466A2A1}"/>
              </a:ext>
            </a:extLst>
          </p:cNvPr>
          <p:cNvGrpSpPr>
            <a:grpSpLocks/>
          </p:cNvGrpSpPr>
          <p:nvPr/>
        </p:nvGrpSpPr>
        <p:grpSpPr bwMode="auto">
          <a:xfrm>
            <a:off x="1114425" y="5795963"/>
            <a:ext cx="7048500" cy="798512"/>
            <a:chOff x="-380123" y="5142239"/>
            <a:chExt cx="7049194" cy="797529"/>
          </a:xfrm>
        </p:grpSpPr>
        <p:sp>
          <p:nvSpPr>
            <p:cNvPr id="27" name="角丸四角形 26">
              <a:extLst>
                <a:ext uri="{FF2B5EF4-FFF2-40B4-BE49-F238E27FC236}">
                  <a16:creationId xmlns:a16="http://schemas.microsoft.com/office/drawing/2014/main" id="{C18D41DA-750D-0264-4E37-9AAF7F3A10C2}"/>
                </a:ext>
              </a:extLst>
            </p:cNvPr>
            <p:cNvSpPr/>
            <p:nvPr/>
          </p:nvSpPr>
          <p:spPr>
            <a:xfrm>
              <a:off x="-380123" y="5253227"/>
              <a:ext cx="7049194" cy="539086"/>
            </a:xfrm>
            <a:prstGeom prst="roundRect">
              <a:avLst/>
            </a:prstGeom>
            <a:solidFill>
              <a:srgbClr val="0070C0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ワークシート１</a:t>
              </a:r>
              <a:r>
                <a:rPr lang="en-US" altLang="ja-JP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.</a:t>
              </a:r>
              <a:r>
                <a:rPr lang="ja-JP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③に記入しよう</a:t>
              </a:r>
            </a:p>
          </p:txBody>
        </p:sp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298806BB-9EE8-AB55-0D2A-CD8173A7F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31463">
              <a:off x="-262636" y="5142239"/>
              <a:ext cx="417554" cy="7975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0733" name="グループ化 4">
            <a:extLst>
              <a:ext uri="{FF2B5EF4-FFF2-40B4-BE49-F238E27FC236}">
                <a16:creationId xmlns:a16="http://schemas.microsoft.com/office/drawing/2014/main" id="{5988AEE2-1323-FEEC-8EE2-B028121C5F26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2573338"/>
            <a:ext cx="8289925" cy="719137"/>
            <a:chOff x="502210" y="3125638"/>
            <a:chExt cx="8419714" cy="718022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40DF0D5-CE60-B90F-1EA8-9DA98FE32298}"/>
                </a:ext>
              </a:extLst>
            </p:cNvPr>
            <p:cNvSpPr/>
            <p:nvPr/>
          </p:nvSpPr>
          <p:spPr>
            <a:xfrm>
              <a:off x="1074596" y="3125638"/>
              <a:ext cx="7847328" cy="718022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0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自由な発想で</a:t>
              </a:r>
              <a:r>
                <a:rPr lang="ja-JP" altLang="en-US" sz="3000" b="1" spc="1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成長戦略</a:t>
              </a:r>
              <a:r>
                <a:rPr lang="ja-JP" altLang="en-US" sz="30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を考え</a:t>
              </a:r>
              <a:r>
                <a:rPr lang="ja-JP" altLang="en-US" sz="3000" b="1" spc="-30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、</a:t>
              </a:r>
              <a:r>
                <a:rPr lang="ja-JP" altLang="en-US" sz="3000" b="1" spc="-3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「</a:t>
              </a:r>
              <a:r>
                <a:rPr lang="ja-JP" altLang="en-US" sz="30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成長性</a:t>
              </a:r>
              <a:r>
                <a:rPr lang="ja-JP" altLang="en-US" sz="3000" b="1" spc="-10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」</a:t>
              </a:r>
              <a:r>
                <a:rPr lang="ja-JP" altLang="en-US" sz="30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の空欄を埋める。</a:t>
              </a:r>
              <a:endParaRPr lang="en-US" altLang="ja-JP" sz="3000" b="1" spc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3" name="円/楕円 22">
              <a:extLst>
                <a:ext uri="{FF2B5EF4-FFF2-40B4-BE49-F238E27FC236}">
                  <a16:creationId xmlns:a16="http://schemas.microsoft.com/office/drawing/2014/main" id="{CF2E4F53-CD92-3DB9-A164-C607747D0C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2210" y="3254026"/>
              <a:ext cx="559487" cy="559519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tIns="72000" rIns="0" bIns="0" anchor="ctr"/>
            <a:lstStyle/>
            <a:p>
              <a:pPr algn="ctr" eaLnBrk="1" hangingPunct="1">
                <a:defRPr/>
              </a:pPr>
              <a:r>
                <a:rPr lang="en-US" altLang="ja-JP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endPara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35849" name="グループ化 4">
            <a:extLst>
              <a:ext uri="{FF2B5EF4-FFF2-40B4-BE49-F238E27FC236}">
                <a16:creationId xmlns:a16="http://schemas.microsoft.com/office/drawing/2014/main" id="{A57B77BB-9B31-9BC5-07B2-835D663EB9ED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1473200"/>
            <a:ext cx="8535988" cy="947738"/>
            <a:chOff x="358775" y="1454150"/>
            <a:chExt cx="8535988" cy="947688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64E31C6B-5D37-04E6-163A-69263D513F96}"/>
                </a:ext>
              </a:extLst>
            </p:cNvPr>
            <p:cNvSpPr/>
            <p:nvPr/>
          </p:nvSpPr>
          <p:spPr bwMode="auto">
            <a:xfrm>
              <a:off x="922338" y="1454150"/>
              <a:ext cx="7972425" cy="717512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0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グループに分かれ担当する会社の情報を</a:t>
              </a:r>
              <a:endParaRPr lang="en-US" altLang="ja-JP" sz="3000" b="1" spc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0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読む。</a:t>
              </a:r>
              <a:endParaRPr lang="en-US" altLang="ja-JP" sz="3000" b="1" spc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" name="円/楕円 1">
              <a:extLst>
                <a:ext uri="{FF2B5EF4-FFF2-40B4-BE49-F238E27FC236}">
                  <a16:creationId xmlns:a16="http://schemas.microsoft.com/office/drawing/2014/main" id="{8FC5DF25-4595-209B-47A9-D4836B99A2E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8775" y="1568444"/>
              <a:ext cx="576263" cy="558771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tIns="72000" rIns="0" bIns="0" anchor="ctr"/>
            <a:lstStyle/>
            <a:p>
              <a:pPr algn="ctr" eaLnBrk="1" hangingPunct="1">
                <a:defRPr/>
              </a:pPr>
              <a:r>
                <a:rPr lang="en-US" altLang="ja-JP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endPara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2FFCEF6E-8834-D734-6620-F16BE5F07003}"/>
                </a:ext>
              </a:extLst>
            </p:cNvPr>
            <p:cNvSpPr/>
            <p:nvPr/>
          </p:nvSpPr>
          <p:spPr bwMode="auto">
            <a:xfrm>
              <a:off x="1841500" y="1917676"/>
              <a:ext cx="1701800" cy="484162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0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</a:t>
              </a:r>
              <a:r>
                <a:rPr lang="en-US" altLang="ja-JP" sz="30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r>
                <a:rPr lang="ja-JP" altLang="en-US" sz="30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分）</a:t>
              </a:r>
              <a:endParaRPr lang="en-US" altLang="ja-JP" sz="3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76423D9C-4562-136E-3435-AA7D66F5762B}"/>
              </a:ext>
            </a:extLst>
          </p:cNvPr>
          <p:cNvGrpSpPr>
            <a:grpSpLocks/>
          </p:cNvGrpSpPr>
          <p:nvPr/>
        </p:nvGrpSpPr>
        <p:grpSpPr bwMode="auto">
          <a:xfrm>
            <a:off x="-473075" y="5313363"/>
            <a:ext cx="4692650" cy="719137"/>
            <a:chOff x="4403431" y="5393017"/>
            <a:chExt cx="4692297" cy="718343"/>
          </a:xfrm>
        </p:grpSpPr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14E4ABFC-805E-0287-8318-31B062E28664}"/>
                </a:ext>
              </a:extLst>
            </p:cNvPr>
            <p:cNvSpPr/>
            <p:nvPr/>
          </p:nvSpPr>
          <p:spPr bwMode="auto">
            <a:xfrm>
              <a:off x="4403431" y="5393017"/>
              <a:ext cx="4692297" cy="718343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0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（　　　で</a:t>
              </a:r>
              <a:r>
                <a:rPr lang="en-US" altLang="ja-JP" sz="30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  <a:r>
                <a:rPr lang="ja-JP" altLang="en-US" sz="30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分）</a:t>
              </a:r>
              <a:endParaRPr lang="en-US" altLang="ja-JP" sz="3000" b="1" spc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4" name="円/楕円 33">
              <a:extLst>
                <a:ext uri="{FF2B5EF4-FFF2-40B4-BE49-F238E27FC236}">
                  <a16:creationId xmlns:a16="http://schemas.microsoft.com/office/drawing/2014/main" id="{844F6B4E-B2C5-37C9-1046-E2E680B98E9E}"/>
                </a:ext>
              </a:extLst>
            </p:cNvPr>
            <p:cNvSpPr/>
            <p:nvPr/>
          </p:nvSpPr>
          <p:spPr bwMode="auto">
            <a:xfrm>
              <a:off x="6081293" y="5407288"/>
              <a:ext cx="501612" cy="42022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tIns="72000" rIns="0" bIns="0" anchor="ctr"/>
            <a:lstStyle/>
            <a:p>
              <a:pPr algn="ctr" eaLnBrk="1" hangingPunct="1">
                <a:defRPr/>
              </a:pPr>
              <a:r>
                <a:rPr lang="en-US" altLang="ja-JP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endPara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5" name="円/楕円 34">
              <a:extLst>
                <a:ext uri="{FF2B5EF4-FFF2-40B4-BE49-F238E27FC236}">
                  <a16:creationId xmlns:a16="http://schemas.microsoft.com/office/drawing/2014/main" id="{CB0CBA31-5272-9497-40BC-7FB16B089154}"/>
                </a:ext>
              </a:extLst>
            </p:cNvPr>
            <p:cNvSpPr/>
            <p:nvPr/>
          </p:nvSpPr>
          <p:spPr bwMode="auto">
            <a:xfrm>
              <a:off x="6674973" y="5407288"/>
              <a:ext cx="469865" cy="42022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tIns="72000" rIns="0" bIns="0" anchor="ctr"/>
            <a:lstStyle/>
            <a:p>
              <a:pPr algn="ctr" eaLnBrk="1" hangingPunct="1">
                <a:defRPr/>
              </a:pPr>
              <a:r>
                <a:rPr lang="en-US" altLang="ja-JP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3</a:t>
              </a:r>
              <a:endPara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図 1">
            <a:extLst>
              <a:ext uri="{FF2B5EF4-FFF2-40B4-BE49-F238E27FC236}">
                <a16:creationId xmlns:a16="http://schemas.microsoft.com/office/drawing/2014/main" id="{5901658D-9100-DEE9-907E-2934412BA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787525"/>
            <a:ext cx="1995488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角丸四角形 20">
            <a:extLst>
              <a:ext uri="{FF2B5EF4-FFF2-40B4-BE49-F238E27FC236}">
                <a16:creationId xmlns:a16="http://schemas.microsoft.com/office/drawing/2014/main" id="{57393F9F-4057-7281-CF15-0B03AE7BD0EB}"/>
              </a:ext>
            </a:extLst>
          </p:cNvPr>
          <p:cNvSpPr/>
          <p:nvPr/>
        </p:nvSpPr>
        <p:spPr>
          <a:xfrm>
            <a:off x="3952875" y="4333875"/>
            <a:ext cx="1546225" cy="51911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　行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F49868F-9719-565D-798A-A6056B1C206F}"/>
              </a:ext>
            </a:extLst>
          </p:cNvPr>
          <p:cNvSpPr/>
          <p:nvPr/>
        </p:nvSpPr>
        <p:spPr>
          <a:xfrm>
            <a:off x="2193925" y="127000"/>
            <a:ext cx="48006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ja-JP" alt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銀行の審査のポイント</a:t>
            </a:r>
            <a:endParaRPr lang="en-US" altLang="ja-JP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9028F7B0-E480-D926-A8C5-3808BAAB8C80}"/>
              </a:ext>
            </a:extLst>
          </p:cNvPr>
          <p:cNvGrpSpPr>
            <a:grpSpLocks/>
          </p:cNvGrpSpPr>
          <p:nvPr/>
        </p:nvGrpSpPr>
        <p:grpSpPr bwMode="auto">
          <a:xfrm>
            <a:off x="731838" y="1106488"/>
            <a:ext cx="2867025" cy="2157412"/>
            <a:chOff x="417063" y="1165379"/>
            <a:chExt cx="2867082" cy="2157924"/>
          </a:xfrm>
        </p:grpSpPr>
        <p:sp>
          <p:nvSpPr>
            <p:cNvPr id="4" name="円/楕円 3">
              <a:extLst>
                <a:ext uri="{FF2B5EF4-FFF2-40B4-BE49-F238E27FC236}">
                  <a16:creationId xmlns:a16="http://schemas.microsoft.com/office/drawing/2014/main" id="{2C7A0F3F-D8AC-1377-7EAA-CCA1EEBEC71F}"/>
                </a:ext>
              </a:extLst>
            </p:cNvPr>
            <p:cNvSpPr/>
            <p:nvPr/>
          </p:nvSpPr>
          <p:spPr bwMode="auto">
            <a:xfrm>
              <a:off x="418034" y="1165379"/>
              <a:ext cx="2866110" cy="215792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800" b="1" dirty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C00EABCE-C2D4-A811-4E46-A49049B75E04}"/>
                </a:ext>
              </a:extLst>
            </p:cNvPr>
            <p:cNvSpPr/>
            <p:nvPr/>
          </p:nvSpPr>
          <p:spPr>
            <a:xfrm>
              <a:off x="417063" y="1852929"/>
              <a:ext cx="2867082" cy="9892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ts val="3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2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事業内容</a:t>
              </a:r>
              <a:endParaRPr lang="en-US" altLang="ja-JP" sz="3200" b="1" dirty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 eaLnBrk="1" fontAlgn="auto" hangingPunct="1">
                <a:lnSpc>
                  <a:spcPts val="3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2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（公共性）</a:t>
              </a: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FE9BE36E-54C2-2751-5474-6B58158F38C8}"/>
              </a:ext>
            </a:extLst>
          </p:cNvPr>
          <p:cNvGrpSpPr>
            <a:grpSpLocks/>
          </p:cNvGrpSpPr>
          <p:nvPr/>
        </p:nvGrpSpPr>
        <p:grpSpPr bwMode="auto">
          <a:xfrm>
            <a:off x="5710238" y="1101725"/>
            <a:ext cx="2870200" cy="2159000"/>
            <a:chOff x="3255777" y="1217299"/>
            <a:chExt cx="2870873" cy="2157924"/>
          </a:xfrm>
        </p:grpSpPr>
        <p:sp>
          <p:nvSpPr>
            <p:cNvPr id="8" name="円/楕円 7">
              <a:extLst>
                <a:ext uri="{FF2B5EF4-FFF2-40B4-BE49-F238E27FC236}">
                  <a16:creationId xmlns:a16="http://schemas.microsoft.com/office/drawing/2014/main" id="{CC92CB86-5F05-B0C9-3062-932C082808C3}"/>
                </a:ext>
              </a:extLst>
            </p:cNvPr>
            <p:cNvSpPr/>
            <p:nvPr/>
          </p:nvSpPr>
          <p:spPr bwMode="auto">
            <a:xfrm>
              <a:off x="3260540" y="1217299"/>
              <a:ext cx="2866110" cy="215792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 b="1" dirty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EB67B0C4-C4DE-E45F-1DE4-175145A33CEB}"/>
                </a:ext>
              </a:extLst>
            </p:cNvPr>
            <p:cNvSpPr/>
            <p:nvPr/>
          </p:nvSpPr>
          <p:spPr>
            <a:xfrm>
              <a:off x="3255777" y="2031281"/>
              <a:ext cx="2867697" cy="58549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2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成長性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9C96A227-F282-359F-1131-ED7527C98467}"/>
              </a:ext>
            </a:extLst>
          </p:cNvPr>
          <p:cNvGrpSpPr>
            <a:grpSpLocks/>
          </p:cNvGrpSpPr>
          <p:nvPr/>
        </p:nvGrpSpPr>
        <p:grpSpPr bwMode="auto">
          <a:xfrm>
            <a:off x="760413" y="3230563"/>
            <a:ext cx="2876550" cy="2159000"/>
            <a:chOff x="6027338" y="1208100"/>
            <a:chExt cx="2876607" cy="2157924"/>
          </a:xfrm>
        </p:grpSpPr>
        <p:sp>
          <p:nvSpPr>
            <p:cNvPr id="10" name="円/楕円 9">
              <a:extLst>
                <a:ext uri="{FF2B5EF4-FFF2-40B4-BE49-F238E27FC236}">
                  <a16:creationId xmlns:a16="http://schemas.microsoft.com/office/drawing/2014/main" id="{59C96D1E-7382-5184-1B33-A6B5370C0F5E}"/>
                </a:ext>
              </a:extLst>
            </p:cNvPr>
            <p:cNvSpPr/>
            <p:nvPr/>
          </p:nvSpPr>
          <p:spPr bwMode="auto">
            <a:xfrm>
              <a:off x="6027338" y="1208100"/>
              <a:ext cx="2866110" cy="215792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800" b="1" dirty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B49CAD4B-7E49-8BEE-1F4A-BA2039D0D0D2}"/>
                </a:ext>
              </a:extLst>
            </p:cNvPr>
            <p:cNvSpPr/>
            <p:nvPr/>
          </p:nvSpPr>
          <p:spPr>
            <a:xfrm>
              <a:off x="6036863" y="1818982"/>
              <a:ext cx="2867082" cy="106785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ts val="3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2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返済能力</a:t>
              </a:r>
              <a:endParaRPr lang="en-US" altLang="ja-JP" sz="3200" b="1" dirty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 eaLnBrk="1" fontAlgn="auto" hangingPunct="1">
                <a:lnSpc>
                  <a:spcPts val="3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2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（安全性）</a:t>
              </a: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172E090-BFE6-2066-0059-62F2F0BC5427}"/>
              </a:ext>
            </a:extLst>
          </p:cNvPr>
          <p:cNvGrpSpPr>
            <a:grpSpLocks/>
          </p:cNvGrpSpPr>
          <p:nvPr/>
        </p:nvGrpSpPr>
        <p:grpSpPr bwMode="auto">
          <a:xfrm>
            <a:off x="5711825" y="3230563"/>
            <a:ext cx="2867025" cy="2159000"/>
            <a:chOff x="1746453" y="2992655"/>
            <a:chExt cx="2867082" cy="2157924"/>
          </a:xfrm>
        </p:grpSpPr>
        <p:sp>
          <p:nvSpPr>
            <p:cNvPr id="12" name="円/楕円 11">
              <a:extLst>
                <a:ext uri="{FF2B5EF4-FFF2-40B4-BE49-F238E27FC236}">
                  <a16:creationId xmlns:a16="http://schemas.microsoft.com/office/drawing/2014/main" id="{1166865F-9E80-DADD-C267-F4C46CC3574B}"/>
                </a:ext>
              </a:extLst>
            </p:cNvPr>
            <p:cNvSpPr/>
            <p:nvPr/>
          </p:nvSpPr>
          <p:spPr bwMode="auto">
            <a:xfrm>
              <a:off x="1746453" y="2992655"/>
              <a:ext cx="2866110" cy="215792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 b="1" dirty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60D8F522-910E-645E-0EB7-E0F36828E28F}"/>
                </a:ext>
              </a:extLst>
            </p:cNvPr>
            <p:cNvSpPr/>
            <p:nvPr/>
          </p:nvSpPr>
          <p:spPr>
            <a:xfrm>
              <a:off x="1746453" y="3652726"/>
              <a:ext cx="2867082" cy="10773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2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経営者の</a:t>
              </a:r>
              <a:endParaRPr lang="en-US" altLang="ja-JP" sz="3200" b="1" dirty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2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考え方</a:t>
              </a:r>
            </a:p>
          </p:txBody>
        </p:sp>
      </p:grpSp>
      <p:sp>
        <p:nvSpPr>
          <p:cNvPr id="3" name="コンテンツ プレースホルダー 5">
            <a:extLst>
              <a:ext uri="{FF2B5EF4-FFF2-40B4-BE49-F238E27FC236}">
                <a16:creationId xmlns:a16="http://schemas.microsoft.com/office/drawing/2014/main" id="{32C18B91-9F3D-CD08-B6C6-82E8552ADBE9}"/>
              </a:ext>
            </a:extLst>
          </p:cNvPr>
          <p:cNvSpPr>
            <a:spLocks noGrp="1"/>
          </p:cNvSpPr>
          <p:nvPr/>
        </p:nvSpPr>
        <p:spPr bwMode="auto">
          <a:xfrm>
            <a:off x="238125" y="5129213"/>
            <a:ext cx="8686800" cy="1404937"/>
          </a:xfrm>
          <a:prstGeom prst="rect">
            <a:avLst/>
          </a:prstGeom>
          <a:gradFill>
            <a:gsLst>
              <a:gs pos="95000">
                <a:srgbClr val="0070C0"/>
              </a:gs>
              <a:gs pos="5000">
                <a:srgbClr val="0070C0"/>
              </a:gs>
              <a:gs pos="1361">
                <a:srgbClr val="0070C0">
                  <a:alpha val="0"/>
                </a:srgbClr>
              </a:gs>
              <a:gs pos="100000">
                <a:srgbClr val="0070C0">
                  <a:alpha val="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3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その企業が将来利益をあげ</a:t>
            </a:r>
            <a:endParaRPr lang="en-US" altLang="ja-JP" sz="3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3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借りたお金を</a:t>
            </a:r>
            <a:r>
              <a:rPr lang="ja-JP" altLang="en-US" sz="3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本当に返済</a:t>
            </a:r>
            <a:r>
              <a:rPr lang="ja-JP" altLang="en-US" sz="3000" b="1" spc="-1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できるか</a:t>
            </a:r>
            <a:r>
              <a:rPr lang="ja-JP" altLang="en-US" sz="3000" b="1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en-US" sz="3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審査する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7D7D7-5A17-C41C-E8DA-6A6A0F082334}"/>
              </a:ext>
            </a:extLst>
          </p:cNvPr>
          <p:cNvSpPr txBox="1">
            <a:spLocks/>
          </p:cNvSpPr>
          <p:nvPr/>
        </p:nvSpPr>
        <p:spPr bwMode="auto">
          <a:xfrm>
            <a:off x="517525" y="2084388"/>
            <a:ext cx="8267700" cy="2160587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ja-JP" altLang="en-US" sz="4800" dirty="0">
                <a:solidFill>
                  <a:srgbClr val="EE7800"/>
                </a:solidFill>
                <a:cs typeface="+mn-cs"/>
              </a:rPr>
              <a:t>ロールプレイングをしよ</a:t>
            </a:r>
            <a:r>
              <a:rPr lang="ja-JP" altLang="en-US" sz="4800" spc="-300" dirty="0">
                <a:solidFill>
                  <a:srgbClr val="EE7800"/>
                </a:solidFill>
                <a:cs typeface="+mn-cs"/>
              </a:rPr>
              <a:t>う！</a:t>
            </a:r>
            <a:endParaRPr lang="en-US" altLang="ja-JP" sz="4800" spc="-300" dirty="0">
              <a:solidFill>
                <a:srgbClr val="EE7800"/>
              </a:solidFill>
              <a:cs typeface="+mn-cs"/>
            </a:endParaRPr>
          </a:p>
        </p:txBody>
      </p:sp>
      <p:pic>
        <p:nvPicPr>
          <p:cNvPr id="38915" name="図 2">
            <a:extLst>
              <a:ext uri="{FF2B5EF4-FFF2-40B4-BE49-F238E27FC236}">
                <a16:creationId xmlns:a16="http://schemas.microsoft.com/office/drawing/2014/main" id="{7CE60002-43EE-0ED3-2E6A-57A9332EB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4392613"/>
            <a:ext cx="3170237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コンテンツ プレースホルダー 5">
            <a:extLst>
              <a:ext uri="{FF2B5EF4-FFF2-40B4-BE49-F238E27FC236}">
                <a16:creationId xmlns:a16="http://schemas.microsoft.com/office/drawing/2014/main" id="{7CC54EC5-AA42-0C7A-340D-017C74AFD7C2}"/>
              </a:ext>
            </a:extLst>
          </p:cNvPr>
          <p:cNvSpPr txBox="1">
            <a:spLocks/>
          </p:cNvSpPr>
          <p:nvPr/>
        </p:nvSpPr>
        <p:spPr bwMode="auto">
          <a:xfrm>
            <a:off x="1130300" y="2024063"/>
            <a:ext cx="7816850" cy="842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buFont typeface="Arial" charset="0"/>
              <a:buNone/>
              <a:defRPr/>
            </a:pPr>
            <a:r>
              <a:rPr lang="ja-JP" altLang="en-US" sz="36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35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各グループの代表者は融資</a:t>
            </a:r>
            <a:r>
              <a:rPr lang="ja-JP" altLang="en-US" sz="3500" b="1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をうける</a:t>
            </a:r>
            <a:br>
              <a:rPr lang="en-US" altLang="ja-JP" sz="3500" b="1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lang="ja-JP" altLang="en-US" sz="35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ためのプレゼンテーションを行う。</a:t>
            </a:r>
            <a:endParaRPr lang="en-US" altLang="ja-JP" sz="36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3D66171D-9C47-1CE9-5652-ABF3CD43D605}"/>
              </a:ext>
            </a:extLst>
          </p:cNvPr>
          <p:cNvCxnSpPr/>
          <p:nvPr/>
        </p:nvCxnSpPr>
        <p:spPr bwMode="auto">
          <a:xfrm>
            <a:off x="225425" y="3408363"/>
            <a:ext cx="8721725" cy="0"/>
          </a:xfrm>
          <a:prstGeom prst="line">
            <a:avLst/>
          </a:prstGeom>
          <a:ln w="28575">
            <a:solidFill>
              <a:srgbClr val="EE78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0" name="正方形/長方形 6">
            <a:extLst>
              <a:ext uri="{FF2B5EF4-FFF2-40B4-BE49-F238E27FC236}">
                <a16:creationId xmlns:a16="http://schemas.microsoft.com/office/drawing/2014/main" id="{FDB89131-76A7-3324-ACBE-7FCC160FF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150" y="3743325"/>
            <a:ext cx="7300913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ja-JP" altLang="en-US" sz="3500" b="1">
                <a:latin typeface="メイリオ" panose="020B0604030504040204" pitchFamily="34" charset="-128"/>
                <a:ea typeface="メイリオ" panose="020B0604030504040204" pitchFamily="34" charset="-128"/>
              </a:rPr>
              <a:t>発表者以外は全員銀行の融資係としてプレゼンテーションを聞き、その会社に融資する・しないを決める。</a:t>
            </a:r>
            <a:endParaRPr lang="en-US" altLang="ja-JP" sz="3500" b="1"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F055E7D-B7BC-E295-9F9E-9EEB573A9B96}"/>
              </a:ext>
            </a:extLst>
          </p:cNvPr>
          <p:cNvSpPr/>
          <p:nvPr/>
        </p:nvSpPr>
        <p:spPr>
          <a:xfrm>
            <a:off x="1503363" y="28575"/>
            <a:ext cx="7378700" cy="1662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3400" b="1" spc="-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企業：融資をうけるために</a:t>
            </a:r>
            <a:endParaRPr lang="en-US" altLang="ja-JP" sz="3400" b="1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3400" b="1" spc="-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　　プレゼンテ</a:t>
            </a:r>
            <a:r>
              <a:rPr lang="en-US" altLang="ja-JP" sz="3400" b="1" spc="-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―</a:t>
            </a:r>
            <a:r>
              <a:rPr lang="ja-JP" altLang="en-US" sz="3400" b="1" spc="-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ションする</a:t>
            </a:r>
            <a:endParaRPr lang="en-US" altLang="ja-JP" sz="3400" b="1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3400" b="1" spc="-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銀行：どの企業に融資したいか決める</a:t>
            </a:r>
            <a:endParaRPr lang="en-US" altLang="ja-JP" sz="3400" b="1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39942" name="グループ化 18">
            <a:extLst>
              <a:ext uri="{FF2B5EF4-FFF2-40B4-BE49-F238E27FC236}">
                <a16:creationId xmlns:a16="http://schemas.microsoft.com/office/drawing/2014/main" id="{51A99B1D-5B5B-B827-FD06-095C4AE14CCE}"/>
              </a:ext>
            </a:extLst>
          </p:cNvPr>
          <p:cNvGrpSpPr>
            <a:grpSpLocks/>
          </p:cNvGrpSpPr>
          <p:nvPr/>
        </p:nvGrpSpPr>
        <p:grpSpPr bwMode="auto">
          <a:xfrm>
            <a:off x="1525588" y="5475288"/>
            <a:ext cx="7048500" cy="938212"/>
            <a:chOff x="-337257" y="5144634"/>
            <a:chExt cx="7049194" cy="937867"/>
          </a:xfrm>
        </p:grpSpPr>
        <p:sp>
          <p:nvSpPr>
            <p:cNvPr id="20" name="角丸四角形 19">
              <a:extLst>
                <a:ext uri="{FF2B5EF4-FFF2-40B4-BE49-F238E27FC236}">
                  <a16:creationId xmlns:a16="http://schemas.microsoft.com/office/drawing/2014/main" id="{879A277C-8C2B-F93C-250B-A02783B5CB85}"/>
                </a:ext>
              </a:extLst>
            </p:cNvPr>
            <p:cNvSpPr/>
            <p:nvPr/>
          </p:nvSpPr>
          <p:spPr>
            <a:xfrm>
              <a:off x="-337257" y="5309673"/>
              <a:ext cx="7049194" cy="633179"/>
            </a:xfrm>
            <a:prstGeom prst="roundRect">
              <a:avLst/>
            </a:prstGeom>
            <a:solidFill>
              <a:srgbClr val="0070C0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 ワークシート</a:t>
              </a:r>
              <a:r>
                <a:rPr lang="en-US" altLang="ja-JP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2.</a:t>
              </a:r>
              <a:r>
                <a:rPr lang="ja-JP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 に記入しよう</a:t>
              </a: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E7D8163C-602C-0D02-1383-B58B10C2F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83255" y="5144634"/>
              <a:ext cx="492173" cy="9378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3" name="図 22">
            <a:extLst>
              <a:ext uri="{FF2B5EF4-FFF2-40B4-BE49-F238E27FC236}">
                <a16:creationId xmlns:a16="http://schemas.microsoft.com/office/drawing/2014/main" id="{6BA0D719-9D36-C0F8-32B4-48714D4FC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3" y="61913"/>
            <a:ext cx="1071562" cy="900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944" name="図 4">
            <a:extLst>
              <a:ext uri="{FF2B5EF4-FFF2-40B4-BE49-F238E27FC236}">
                <a16:creationId xmlns:a16="http://schemas.microsoft.com/office/drawing/2014/main" id="{648BAD6F-8C8B-B10E-A250-F5BA27BAD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776413"/>
            <a:ext cx="1446213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図 5">
            <a:extLst>
              <a:ext uri="{FF2B5EF4-FFF2-40B4-BE49-F238E27FC236}">
                <a16:creationId xmlns:a16="http://schemas.microsoft.com/office/drawing/2014/main" id="{79B7BE08-9E89-1FA3-4A86-B160079F3F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3681413"/>
            <a:ext cx="1446212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コンテンツ プレースホルダー 5">
            <a:extLst>
              <a:ext uri="{FF2B5EF4-FFF2-40B4-BE49-F238E27FC236}">
                <a16:creationId xmlns:a16="http://schemas.microsoft.com/office/drawing/2014/main" id="{423B4A37-0934-363A-95FB-D17E9D7DCE57}"/>
              </a:ext>
            </a:extLst>
          </p:cNvPr>
          <p:cNvSpPr txBox="1">
            <a:spLocks/>
          </p:cNvSpPr>
          <p:nvPr/>
        </p:nvSpPr>
        <p:spPr bwMode="auto">
          <a:xfrm>
            <a:off x="190500" y="1954213"/>
            <a:ext cx="881380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4800"/>
              </a:lnSpc>
              <a:buFont typeface="Arial" panose="020B0604020202020204" pitchFamily="34" charset="0"/>
              <a:buNone/>
            </a:pPr>
            <a:r>
              <a:rPr lang="ja-JP" altLang="en-US" sz="3600" b="1">
                <a:latin typeface="メイリオ" panose="020B0604030504040204" pitchFamily="34" charset="-128"/>
                <a:ea typeface="メイリオ" panose="020B0604030504040204" pitchFamily="34" charset="-128"/>
              </a:rPr>
              <a:t>「融資したい会社」</a:t>
            </a:r>
            <a:br>
              <a:rPr lang="en-US" altLang="ja-JP" sz="3600" b="1"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 sz="3600" b="1">
                <a:latin typeface="メイリオ" panose="020B0604030504040204" pitchFamily="34" charset="-128"/>
                <a:ea typeface="メイリオ" panose="020B0604030504040204" pitchFamily="34" charset="-128"/>
              </a:rPr>
              <a:t>「融資を見送った会社」と</a:t>
            </a:r>
            <a:br>
              <a:rPr lang="en-US" altLang="ja-JP" sz="3600" b="1"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 sz="3600" b="1">
                <a:latin typeface="メイリオ" panose="020B0604030504040204" pitchFamily="34" charset="-128"/>
                <a:ea typeface="メイリオ" panose="020B0604030504040204" pitchFamily="34" charset="-128"/>
              </a:rPr>
              <a:t>そのように決めた理由を共有しよう！</a:t>
            </a:r>
            <a:endParaRPr lang="en-US" altLang="ja-JP" sz="3600" b="1"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3AE5B548-D993-00BA-5035-C299F0BEC6AA}"/>
              </a:ext>
            </a:extLst>
          </p:cNvPr>
          <p:cNvSpPr/>
          <p:nvPr/>
        </p:nvSpPr>
        <p:spPr>
          <a:xfrm>
            <a:off x="585788" y="3935674"/>
            <a:ext cx="2528650" cy="25286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9D003BC9-81CF-4245-F6DA-F50F651581BB}"/>
              </a:ext>
            </a:extLst>
          </p:cNvPr>
          <p:cNvSpPr/>
          <p:nvPr/>
        </p:nvSpPr>
        <p:spPr>
          <a:xfrm>
            <a:off x="3290487" y="3935674"/>
            <a:ext cx="2528650" cy="25286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F6DA45BB-D648-9392-B248-A640795539F6}"/>
              </a:ext>
            </a:extLst>
          </p:cNvPr>
          <p:cNvSpPr/>
          <p:nvPr/>
        </p:nvSpPr>
        <p:spPr>
          <a:xfrm>
            <a:off x="6120315" y="3935674"/>
            <a:ext cx="2528650" cy="25286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pic>
        <p:nvPicPr>
          <p:cNvPr id="40972" name="図 1">
            <a:extLst>
              <a:ext uri="{FF2B5EF4-FFF2-40B4-BE49-F238E27FC236}">
                <a16:creationId xmlns:a16="http://schemas.microsoft.com/office/drawing/2014/main" id="{309FCE7C-8A44-0EC3-06E1-D7F491477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4598988"/>
            <a:ext cx="2935287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図 2">
            <a:extLst>
              <a:ext uri="{FF2B5EF4-FFF2-40B4-BE49-F238E27FC236}">
                <a16:creationId xmlns:a16="http://schemas.microsoft.com/office/drawing/2014/main" id="{47EE660D-6C19-656C-7B2B-3AF7F4B64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4360863"/>
            <a:ext cx="2652713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図 3">
            <a:extLst>
              <a:ext uri="{FF2B5EF4-FFF2-40B4-BE49-F238E27FC236}">
                <a16:creationId xmlns:a16="http://schemas.microsoft.com/office/drawing/2014/main" id="{50340D81-83EE-AF6B-A423-C8B32B5AF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38600"/>
            <a:ext cx="2951163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5E0DDD6-C12B-A01F-F35B-61D81E171478}"/>
              </a:ext>
            </a:extLst>
          </p:cNvPr>
          <p:cNvSpPr/>
          <p:nvPr/>
        </p:nvSpPr>
        <p:spPr>
          <a:xfrm>
            <a:off x="1503363" y="28575"/>
            <a:ext cx="7378700" cy="1662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3400" b="1" spc="-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企業：融資をうけるために</a:t>
            </a:r>
            <a:endParaRPr lang="en-US" altLang="ja-JP" sz="3400" b="1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3400" b="1" spc="-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　　プレゼンテ</a:t>
            </a:r>
            <a:r>
              <a:rPr lang="en-US" altLang="ja-JP" sz="3400" b="1" spc="-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―</a:t>
            </a:r>
            <a:r>
              <a:rPr lang="ja-JP" altLang="en-US" sz="3400" b="1" spc="-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ションする</a:t>
            </a:r>
            <a:endParaRPr lang="en-US" altLang="ja-JP" sz="3400" b="1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3400" b="1" spc="-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銀行：どの企業に融資したいか決める</a:t>
            </a:r>
            <a:endParaRPr lang="en-US" altLang="ja-JP" sz="3400" b="1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38B1150-E994-AFA1-0F31-917ACE57D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3" y="61913"/>
            <a:ext cx="1071562" cy="900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C652EA-A7E7-B4EB-577D-2149F0EF1943}"/>
              </a:ext>
            </a:extLst>
          </p:cNvPr>
          <p:cNvSpPr txBox="1">
            <a:spLocks/>
          </p:cNvSpPr>
          <p:nvPr/>
        </p:nvSpPr>
        <p:spPr bwMode="auto">
          <a:xfrm>
            <a:off x="460375" y="2017713"/>
            <a:ext cx="8267700" cy="2160587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eaLnBrk="1" hangingPunct="1">
              <a:lnSpc>
                <a:spcPts val="6200"/>
              </a:lnSpc>
              <a:defRPr/>
            </a:pPr>
            <a:r>
              <a:rPr lang="ja-JP" altLang="en-US" sz="4800" dirty="0">
                <a:solidFill>
                  <a:srgbClr val="EE7800"/>
                </a:solidFill>
                <a:cs typeface="+mn-cs"/>
              </a:rPr>
              <a:t>なぜ</a:t>
            </a:r>
            <a:endParaRPr lang="en-US" altLang="ja-JP" sz="4800" dirty="0">
              <a:solidFill>
                <a:srgbClr val="EE7800"/>
              </a:solidFill>
              <a:cs typeface="+mn-cs"/>
            </a:endParaRPr>
          </a:p>
          <a:p>
            <a:pPr eaLnBrk="1" hangingPunct="1">
              <a:lnSpc>
                <a:spcPts val="6200"/>
              </a:lnSpc>
              <a:defRPr/>
            </a:pPr>
            <a:r>
              <a:rPr lang="ja-JP" altLang="en-US" sz="4800" dirty="0">
                <a:solidFill>
                  <a:srgbClr val="EE7800"/>
                </a:solidFill>
                <a:cs typeface="+mn-cs"/>
              </a:rPr>
              <a:t>「信用」が大切なのだろう？</a:t>
            </a:r>
            <a:endParaRPr lang="en-US" altLang="ja-JP" sz="4800" dirty="0">
              <a:solidFill>
                <a:srgbClr val="EE7800"/>
              </a:solidFill>
              <a:cs typeface="+mn-cs"/>
            </a:endParaRPr>
          </a:p>
        </p:txBody>
      </p:sp>
      <p:pic>
        <p:nvPicPr>
          <p:cNvPr id="41987" name="図 6">
            <a:extLst>
              <a:ext uri="{FF2B5EF4-FFF2-40B4-BE49-F238E27FC236}">
                <a16:creationId xmlns:a16="http://schemas.microsoft.com/office/drawing/2014/main" id="{2D3DD868-9800-61A5-A111-AF873AD0E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4476750"/>
            <a:ext cx="1890712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3397E49-94B5-1C14-BFDC-FCBDD45AD750}"/>
              </a:ext>
            </a:extLst>
          </p:cNvPr>
          <p:cNvSpPr/>
          <p:nvPr/>
        </p:nvSpPr>
        <p:spPr>
          <a:xfrm>
            <a:off x="274638" y="1239838"/>
            <a:ext cx="8701087" cy="71755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融資において「信用」があるとは</a:t>
            </a:r>
            <a:endParaRPr lang="en-US" altLang="ja-JP" sz="3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8952229-009B-1A5B-A3D8-F698EAE70DB8}"/>
              </a:ext>
            </a:extLst>
          </p:cNvPr>
          <p:cNvSpPr/>
          <p:nvPr/>
        </p:nvSpPr>
        <p:spPr>
          <a:xfrm>
            <a:off x="260350" y="1792288"/>
            <a:ext cx="8701088" cy="71755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本当に返済してくれると判断できること</a:t>
            </a:r>
            <a:endParaRPr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ED958EC-2EC1-3E29-7F04-EF2A91FB7A05}"/>
              </a:ext>
            </a:extLst>
          </p:cNvPr>
          <p:cNvSpPr/>
          <p:nvPr/>
        </p:nvSpPr>
        <p:spPr>
          <a:xfrm>
            <a:off x="2193925" y="127000"/>
            <a:ext cx="48006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ja-JP" alt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融資における「信用」</a:t>
            </a:r>
            <a:endParaRPr lang="en-US" altLang="ja-JP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43013" name="グループ化 20">
            <a:extLst>
              <a:ext uri="{FF2B5EF4-FFF2-40B4-BE49-F238E27FC236}">
                <a16:creationId xmlns:a16="http://schemas.microsoft.com/office/drawing/2014/main" id="{98AB04C9-847E-8EFD-D2B0-BD244B0DA152}"/>
              </a:ext>
            </a:extLst>
          </p:cNvPr>
          <p:cNvGrpSpPr>
            <a:grpSpLocks/>
          </p:cNvGrpSpPr>
          <p:nvPr/>
        </p:nvGrpSpPr>
        <p:grpSpPr bwMode="auto">
          <a:xfrm>
            <a:off x="5926138" y="2619375"/>
            <a:ext cx="2328862" cy="1978025"/>
            <a:chOff x="933642" y="3604081"/>
            <a:chExt cx="2893981" cy="2458306"/>
          </a:xfrm>
        </p:grpSpPr>
        <p:pic>
          <p:nvPicPr>
            <p:cNvPr id="43024" name="図 21">
              <a:extLst>
                <a:ext uri="{FF2B5EF4-FFF2-40B4-BE49-F238E27FC236}">
                  <a16:creationId xmlns:a16="http://schemas.microsoft.com/office/drawing/2014/main" id="{D184B7D1-6B29-F223-5225-2A331ADCA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642" y="3604081"/>
              <a:ext cx="2388493" cy="2458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5" name="図 22">
              <a:extLst>
                <a:ext uri="{FF2B5EF4-FFF2-40B4-BE49-F238E27FC236}">
                  <a16:creationId xmlns:a16="http://schemas.microsoft.com/office/drawing/2014/main" id="{F53CB088-6111-4CE8-D30B-DE60A1DF4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087" y="4660647"/>
              <a:ext cx="944536" cy="1257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14" name="図 1">
            <a:extLst>
              <a:ext uri="{FF2B5EF4-FFF2-40B4-BE49-F238E27FC236}">
                <a16:creationId xmlns:a16="http://schemas.microsoft.com/office/drawing/2014/main" id="{3CDF6910-3F7D-FC5C-D011-2B6442D37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2587625"/>
            <a:ext cx="1525588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角丸四角形 24">
            <a:extLst>
              <a:ext uri="{FF2B5EF4-FFF2-40B4-BE49-F238E27FC236}">
                <a16:creationId xmlns:a16="http://schemas.microsoft.com/office/drawing/2014/main" id="{9EBB40DB-5508-2AB6-5C61-D7FC6D92D7AD}"/>
              </a:ext>
            </a:extLst>
          </p:cNvPr>
          <p:cNvSpPr/>
          <p:nvPr/>
        </p:nvSpPr>
        <p:spPr>
          <a:xfrm>
            <a:off x="1346200" y="4486275"/>
            <a:ext cx="1546225" cy="51911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　行</a:t>
            </a:r>
          </a:p>
        </p:txBody>
      </p:sp>
      <p:sp>
        <p:nvSpPr>
          <p:cNvPr id="26" name="右矢印 25">
            <a:extLst>
              <a:ext uri="{FF2B5EF4-FFF2-40B4-BE49-F238E27FC236}">
                <a16:creationId xmlns:a16="http://schemas.microsoft.com/office/drawing/2014/main" id="{068BA8ED-1D5A-B87F-BA7E-B881B7CACE2B}"/>
              </a:ext>
            </a:extLst>
          </p:cNvPr>
          <p:cNvSpPr/>
          <p:nvPr/>
        </p:nvSpPr>
        <p:spPr bwMode="auto">
          <a:xfrm>
            <a:off x="3201988" y="3144838"/>
            <a:ext cx="2576512" cy="10445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7" name="角丸四角形 26">
            <a:extLst>
              <a:ext uri="{FF2B5EF4-FFF2-40B4-BE49-F238E27FC236}">
                <a16:creationId xmlns:a16="http://schemas.microsoft.com/office/drawing/2014/main" id="{8B48BAB5-3EFD-7F45-BB53-B2A2E0522788}"/>
              </a:ext>
            </a:extLst>
          </p:cNvPr>
          <p:cNvSpPr/>
          <p:nvPr/>
        </p:nvSpPr>
        <p:spPr bwMode="auto">
          <a:xfrm>
            <a:off x="3616325" y="3281363"/>
            <a:ext cx="1427163" cy="722312"/>
          </a:xfrm>
          <a:prstGeom prst="roundRect">
            <a:avLst>
              <a:gd name="adj" fmla="val 30199"/>
            </a:avLst>
          </a:prstGeom>
          <a:solidFill>
            <a:schemeClr val="accent2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44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審 査</a:t>
            </a:r>
          </a:p>
        </p:txBody>
      </p:sp>
      <p:sp>
        <p:nvSpPr>
          <p:cNvPr id="28" name="角丸四角形 27">
            <a:extLst>
              <a:ext uri="{FF2B5EF4-FFF2-40B4-BE49-F238E27FC236}">
                <a16:creationId xmlns:a16="http://schemas.microsoft.com/office/drawing/2014/main" id="{BE0DE288-A6E3-7F5B-209A-387ADD453573}"/>
              </a:ext>
            </a:extLst>
          </p:cNvPr>
          <p:cNvSpPr/>
          <p:nvPr/>
        </p:nvSpPr>
        <p:spPr>
          <a:xfrm>
            <a:off x="5926138" y="4486275"/>
            <a:ext cx="2170112" cy="56673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お金を必要と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している企業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394C8CBA-03AA-6A3D-1E67-5F1FC6133506}"/>
              </a:ext>
            </a:extLst>
          </p:cNvPr>
          <p:cNvGrpSpPr>
            <a:grpSpLocks/>
          </p:cNvGrpSpPr>
          <p:nvPr/>
        </p:nvGrpSpPr>
        <p:grpSpPr bwMode="auto">
          <a:xfrm>
            <a:off x="1262063" y="5256213"/>
            <a:ext cx="6445250" cy="1130300"/>
            <a:chOff x="1261423" y="5419725"/>
            <a:chExt cx="6445890" cy="1130300"/>
          </a:xfrm>
        </p:grpSpPr>
        <p:grpSp>
          <p:nvGrpSpPr>
            <p:cNvPr id="43020" name="グループ化 11">
              <a:extLst>
                <a:ext uri="{FF2B5EF4-FFF2-40B4-BE49-F238E27FC236}">
                  <a16:creationId xmlns:a16="http://schemas.microsoft.com/office/drawing/2014/main" id="{5C94C01E-A8FC-39D7-9D28-BEED9EE0B9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8615" y="5693828"/>
              <a:ext cx="5908698" cy="730520"/>
              <a:chOff x="2237036" y="5820854"/>
              <a:chExt cx="5148263" cy="636448"/>
            </a:xfrm>
          </p:grpSpPr>
          <p:sp>
            <p:nvSpPr>
              <p:cNvPr id="24" name="角丸四角形 23">
                <a:extLst>
                  <a:ext uri="{FF2B5EF4-FFF2-40B4-BE49-F238E27FC236}">
                    <a16:creationId xmlns:a16="http://schemas.microsoft.com/office/drawing/2014/main" id="{C7ADA67E-E8F1-E296-B77D-6C8E28751902}"/>
                  </a:ext>
                </a:extLst>
              </p:cNvPr>
              <p:cNvSpPr/>
              <p:nvPr/>
            </p:nvSpPr>
            <p:spPr bwMode="auto">
              <a:xfrm>
                <a:off x="2236545" y="5821319"/>
                <a:ext cx="5148754" cy="633447"/>
              </a:xfrm>
              <a:prstGeom prst="roundRect">
                <a:avLst/>
              </a:prstGeom>
              <a:solidFill>
                <a:srgbClr val="0070C0"/>
              </a:solidFill>
              <a:ln w="381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7200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</a:t>
                </a:r>
              </a:p>
            </p:txBody>
          </p:sp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A8BE36BD-56A1-0465-A837-893A51264905}"/>
                  </a:ext>
                </a:extLst>
              </p:cNvPr>
              <p:cNvSpPr/>
              <p:nvPr/>
            </p:nvSpPr>
            <p:spPr>
              <a:xfrm>
                <a:off x="2341678" y="5936115"/>
                <a:ext cx="4778022" cy="52141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映像を見て確認しよう</a:t>
                </a:r>
              </a:p>
            </p:txBody>
          </p:sp>
        </p:grpSp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29F1BD16-8513-54E0-0730-D0C21395E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1423" y="5419725"/>
              <a:ext cx="1238373" cy="11303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信用が支える金融のしくみ_2解説編.wmv">
            <a:hlinkClick r:id="" action="ppaction://media"/>
            <a:extLst>
              <a:ext uri="{FF2B5EF4-FFF2-40B4-BE49-F238E27FC236}">
                <a16:creationId xmlns:a16="http://schemas.microsoft.com/office/drawing/2014/main" id="{17A93247-6775-DBAB-C37D-A93F6DB5D4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60450"/>
            <a:ext cx="835342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E42D8F5-5DE2-9356-342F-C037FAA6E53C}"/>
              </a:ext>
            </a:extLst>
          </p:cNvPr>
          <p:cNvSpPr/>
          <p:nvPr/>
        </p:nvSpPr>
        <p:spPr>
          <a:xfrm>
            <a:off x="781050" y="1171575"/>
            <a:ext cx="7648575" cy="44386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グループ化 22">
            <a:extLst>
              <a:ext uri="{FF2B5EF4-FFF2-40B4-BE49-F238E27FC236}">
                <a16:creationId xmlns:a16="http://schemas.microsoft.com/office/drawing/2014/main" id="{A95C577C-9950-FAA4-F581-5E3D46C6B7F3}"/>
              </a:ext>
            </a:extLst>
          </p:cNvPr>
          <p:cNvGrpSpPr>
            <a:grpSpLocks/>
          </p:cNvGrpSpPr>
          <p:nvPr/>
        </p:nvGrpSpPr>
        <p:grpSpPr bwMode="auto">
          <a:xfrm>
            <a:off x="5080000" y="1990725"/>
            <a:ext cx="1849438" cy="3265488"/>
            <a:chOff x="5080000" y="2166938"/>
            <a:chExt cx="1849438" cy="3265487"/>
          </a:xfrm>
        </p:grpSpPr>
        <p:pic>
          <p:nvPicPr>
            <p:cNvPr id="22558" name="図 37">
              <a:extLst>
                <a:ext uri="{FF2B5EF4-FFF2-40B4-BE49-F238E27FC236}">
                  <a16:creationId xmlns:a16="http://schemas.microsoft.com/office/drawing/2014/main" id="{A03EA763-8FA4-621B-1E28-45DD221DC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3238" y="2166938"/>
              <a:ext cx="733425" cy="55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9" name="図 31">
              <a:extLst>
                <a:ext uri="{FF2B5EF4-FFF2-40B4-BE49-F238E27FC236}">
                  <a16:creationId xmlns:a16="http://schemas.microsoft.com/office/drawing/2014/main" id="{B36060E2-7940-4C2B-0AE5-2C7712C99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1338" y="4883150"/>
              <a:ext cx="733425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右矢印 38">
              <a:extLst>
                <a:ext uri="{FF2B5EF4-FFF2-40B4-BE49-F238E27FC236}">
                  <a16:creationId xmlns:a16="http://schemas.microsoft.com/office/drawing/2014/main" id="{CBFAF8A0-FA10-5B49-CD55-FD2F7D842442}"/>
                </a:ext>
              </a:extLst>
            </p:cNvPr>
            <p:cNvSpPr/>
            <p:nvPr/>
          </p:nvSpPr>
          <p:spPr>
            <a:xfrm rot="19317938">
              <a:off x="5080000" y="2857501"/>
              <a:ext cx="1849438" cy="388937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1" name="角丸四角形 40">
              <a:extLst>
                <a:ext uri="{FF2B5EF4-FFF2-40B4-BE49-F238E27FC236}">
                  <a16:creationId xmlns:a16="http://schemas.microsoft.com/office/drawing/2014/main" id="{87E5B6C3-74C2-89CE-025A-F98347BB0108}"/>
                </a:ext>
              </a:extLst>
            </p:cNvPr>
            <p:cNvSpPr/>
            <p:nvPr/>
          </p:nvSpPr>
          <p:spPr>
            <a:xfrm>
              <a:off x="5418138" y="2724151"/>
              <a:ext cx="1062037" cy="569912"/>
            </a:xfrm>
            <a:prstGeom prst="roundRect">
              <a:avLst>
                <a:gd name="adj" fmla="val 30199"/>
              </a:avLst>
            </a:prstGeom>
            <a:solidFill>
              <a:srgbClr val="0070C0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貸 出</a:t>
              </a:r>
            </a:p>
          </p:txBody>
        </p:sp>
        <p:sp>
          <p:nvSpPr>
            <p:cNvPr id="44" name="右矢印 43">
              <a:extLst>
                <a:ext uri="{FF2B5EF4-FFF2-40B4-BE49-F238E27FC236}">
                  <a16:creationId xmlns:a16="http://schemas.microsoft.com/office/drawing/2014/main" id="{8F72B6F7-1D25-C228-C8C4-7D6D5FA6B294}"/>
                </a:ext>
              </a:extLst>
            </p:cNvPr>
            <p:cNvSpPr/>
            <p:nvPr/>
          </p:nvSpPr>
          <p:spPr>
            <a:xfrm rot="1998872">
              <a:off x="5118100" y="4386262"/>
              <a:ext cx="1765300" cy="388938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5" name="角丸四角形 44">
              <a:extLst>
                <a:ext uri="{FF2B5EF4-FFF2-40B4-BE49-F238E27FC236}">
                  <a16:creationId xmlns:a16="http://schemas.microsoft.com/office/drawing/2014/main" id="{329732AB-4365-EF7A-E349-36898A5DE951}"/>
                </a:ext>
              </a:extLst>
            </p:cNvPr>
            <p:cNvSpPr/>
            <p:nvPr/>
          </p:nvSpPr>
          <p:spPr>
            <a:xfrm>
              <a:off x="5418138" y="4219575"/>
              <a:ext cx="1062037" cy="569912"/>
            </a:xfrm>
            <a:prstGeom prst="roundRect">
              <a:avLst>
                <a:gd name="adj" fmla="val 30199"/>
              </a:avLst>
            </a:prstGeom>
            <a:solidFill>
              <a:srgbClr val="0070C0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貸 出</a:t>
              </a:r>
            </a:p>
          </p:txBody>
        </p:sp>
      </p:grpSp>
      <p:pic>
        <p:nvPicPr>
          <p:cNvPr id="22531" name="図 1">
            <a:extLst>
              <a:ext uri="{FF2B5EF4-FFF2-40B4-BE49-F238E27FC236}">
                <a16:creationId xmlns:a16="http://schemas.microsoft.com/office/drawing/2014/main" id="{A7DCE940-ADBD-2736-FB34-27E63240A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2716213"/>
            <a:ext cx="1563687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2" name="グループ化 2">
            <a:extLst>
              <a:ext uri="{FF2B5EF4-FFF2-40B4-BE49-F238E27FC236}">
                <a16:creationId xmlns:a16="http://schemas.microsoft.com/office/drawing/2014/main" id="{FE772C32-F4E6-F6C2-9ADB-146107E68B51}"/>
              </a:ext>
            </a:extLst>
          </p:cNvPr>
          <p:cNvGrpSpPr>
            <a:grpSpLocks/>
          </p:cNvGrpSpPr>
          <p:nvPr/>
        </p:nvGrpSpPr>
        <p:grpSpPr bwMode="auto">
          <a:xfrm>
            <a:off x="633413" y="1079500"/>
            <a:ext cx="1427162" cy="1582738"/>
            <a:chOff x="989013" y="1611313"/>
            <a:chExt cx="1125537" cy="1247315"/>
          </a:xfrm>
        </p:grpSpPr>
        <p:pic>
          <p:nvPicPr>
            <p:cNvPr id="22556" name="図 32">
              <a:extLst>
                <a:ext uri="{FF2B5EF4-FFF2-40B4-BE49-F238E27FC236}">
                  <a16:creationId xmlns:a16="http://schemas.microsoft.com/office/drawing/2014/main" id="{77EC839A-C837-9AA8-2C6A-1280C3E09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987"/>
            <a:stretch>
              <a:fillRect/>
            </a:stretch>
          </p:blipFill>
          <p:spPr bwMode="auto">
            <a:xfrm>
              <a:off x="1092200" y="1611313"/>
              <a:ext cx="879475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7" name="図 5">
              <a:extLst>
                <a:ext uri="{FF2B5EF4-FFF2-40B4-BE49-F238E27FC236}">
                  <a16:creationId xmlns:a16="http://schemas.microsoft.com/office/drawing/2014/main" id="{F4496F35-750C-BFEA-7641-BB0986217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013" y="2136316"/>
              <a:ext cx="1125537" cy="72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3" name="図 7">
            <a:extLst>
              <a:ext uri="{FF2B5EF4-FFF2-40B4-BE49-F238E27FC236}">
                <a16:creationId xmlns:a16="http://schemas.microsoft.com/office/drawing/2014/main" id="{A73AF27D-29AF-5890-C1D1-3F1711DEC8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575050"/>
            <a:ext cx="1774825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055CFE07-71F6-3798-C1C6-D43A8161E09B}"/>
              </a:ext>
            </a:extLst>
          </p:cNvPr>
          <p:cNvSpPr/>
          <p:nvPr/>
        </p:nvSpPr>
        <p:spPr>
          <a:xfrm>
            <a:off x="455613" y="2578100"/>
            <a:ext cx="1738312" cy="6477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お金に余裕の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ある個人</a:t>
            </a:r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72974D39-E5CA-9525-FC46-9685060E8657}"/>
              </a:ext>
            </a:extLst>
          </p:cNvPr>
          <p:cNvSpPr/>
          <p:nvPr/>
        </p:nvSpPr>
        <p:spPr>
          <a:xfrm>
            <a:off x="455613" y="5051425"/>
            <a:ext cx="1738312" cy="6477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お金に余裕の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ある企業</a:t>
            </a:r>
          </a:p>
        </p:txBody>
      </p:sp>
      <p:sp>
        <p:nvSpPr>
          <p:cNvPr id="17" name="角丸四角形 16">
            <a:extLst>
              <a:ext uri="{FF2B5EF4-FFF2-40B4-BE49-F238E27FC236}">
                <a16:creationId xmlns:a16="http://schemas.microsoft.com/office/drawing/2014/main" id="{013ABB96-1257-3D3B-5EEE-E21E115F8151}"/>
              </a:ext>
            </a:extLst>
          </p:cNvPr>
          <p:cNvSpPr/>
          <p:nvPr/>
        </p:nvSpPr>
        <p:spPr>
          <a:xfrm>
            <a:off x="3611563" y="4735513"/>
            <a:ext cx="1546225" cy="51911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 行</a:t>
            </a:r>
          </a:p>
        </p:txBody>
      </p:sp>
      <p:grpSp>
        <p:nvGrpSpPr>
          <p:cNvPr id="22537" name="グループ化 17">
            <a:extLst>
              <a:ext uri="{FF2B5EF4-FFF2-40B4-BE49-F238E27FC236}">
                <a16:creationId xmlns:a16="http://schemas.microsoft.com/office/drawing/2014/main" id="{1175D8D2-4CA5-492F-73B8-3D5A6128A02B}"/>
              </a:ext>
            </a:extLst>
          </p:cNvPr>
          <p:cNvGrpSpPr>
            <a:grpSpLocks/>
          </p:cNvGrpSpPr>
          <p:nvPr/>
        </p:nvGrpSpPr>
        <p:grpSpPr bwMode="auto">
          <a:xfrm>
            <a:off x="2014538" y="2541588"/>
            <a:ext cx="1847850" cy="2051050"/>
            <a:chOff x="2014452" y="2659168"/>
            <a:chExt cx="1847850" cy="2051664"/>
          </a:xfrm>
        </p:grpSpPr>
        <p:sp>
          <p:nvSpPr>
            <p:cNvPr id="19" name="右矢印 18">
              <a:extLst>
                <a:ext uri="{FF2B5EF4-FFF2-40B4-BE49-F238E27FC236}">
                  <a16:creationId xmlns:a16="http://schemas.microsoft.com/office/drawing/2014/main" id="{A0563F44-C89D-BCB7-33BD-FE1FB150327C}"/>
                </a:ext>
              </a:extLst>
            </p:cNvPr>
            <p:cNvSpPr/>
            <p:nvPr/>
          </p:nvSpPr>
          <p:spPr>
            <a:xfrm rot="2349909">
              <a:off x="2014452" y="2786206"/>
              <a:ext cx="1847850" cy="389053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20" name="角丸四角形 19">
              <a:extLst>
                <a:ext uri="{FF2B5EF4-FFF2-40B4-BE49-F238E27FC236}">
                  <a16:creationId xmlns:a16="http://schemas.microsoft.com/office/drawing/2014/main" id="{A0150499-1E67-2E09-E845-C230ED3474DF}"/>
                </a:ext>
              </a:extLst>
            </p:cNvPr>
            <p:cNvSpPr/>
            <p:nvPr/>
          </p:nvSpPr>
          <p:spPr>
            <a:xfrm>
              <a:off x="2330364" y="2659168"/>
              <a:ext cx="1060450" cy="570083"/>
            </a:xfrm>
            <a:prstGeom prst="roundRect">
              <a:avLst>
                <a:gd name="adj" fmla="val 30199"/>
              </a:avLst>
            </a:prstGeom>
            <a:solidFill>
              <a:srgbClr val="FF0000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預 金</a:t>
              </a:r>
            </a:p>
          </p:txBody>
        </p:sp>
        <p:sp>
          <p:nvSpPr>
            <p:cNvPr id="21" name="右矢印 20">
              <a:extLst>
                <a:ext uri="{FF2B5EF4-FFF2-40B4-BE49-F238E27FC236}">
                  <a16:creationId xmlns:a16="http://schemas.microsoft.com/office/drawing/2014/main" id="{69174403-E02F-1D60-51E2-0C2BD12A979D}"/>
                </a:ext>
              </a:extLst>
            </p:cNvPr>
            <p:cNvSpPr/>
            <p:nvPr/>
          </p:nvSpPr>
          <p:spPr>
            <a:xfrm rot="19800000">
              <a:off x="2014452" y="4247143"/>
              <a:ext cx="1847850" cy="389053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22" name="角丸四角形 21">
              <a:extLst>
                <a:ext uri="{FF2B5EF4-FFF2-40B4-BE49-F238E27FC236}">
                  <a16:creationId xmlns:a16="http://schemas.microsoft.com/office/drawing/2014/main" id="{00F79397-80FA-1352-58DC-80E6D6AFAF1E}"/>
                </a:ext>
              </a:extLst>
            </p:cNvPr>
            <p:cNvSpPr/>
            <p:nvPr/>
          </p:nvSpPr>
          <p:spPr>
            <a:xfrm>
              <a:off x="2330364" y="4140748"/>
              <a:ext cx="1060450" cy="570084"/>
            </a:xfrm>
            <a:prstGeom prst="roundRect">
              <a:avLst>
                <a:gd name="adj" fmla="val 30199"/>
              </a:avLst>
            </a:prstGeom>
            <a:solidFill>
              <a:srgbClr val="FF0000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預 金</a:t>
              </a:r>
            </a:p>
          </p:txBody>
        </p:sp>
      </p:grp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9224BCB5-B86B-5B46-6F49-BE3B2CDE8738}"/>
              </a:ext>
            </a:extLst>
          </p:cNvPr>
          <p:cNvSpPr/>
          <p:nvPr/>
        </p:nvSpPr>
        <p:spPr>
          <a:xfrm>
            <a:off x="2706688" y="127000"/>
            <a:ext cx="377507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ja-JP" alt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銀行の貸出業務</a:t>
            </a:r>
            <a:endParaRPr lang="en-US" altLang="ja-JP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501" name="図 38">
            <a:extLst>
              <a:ext uri="{FF2B5EF4-FFF2-40B4-BE49-F238E27FC236}">
                <a16:creationId xmlns:a16="http://schemas.microsoft.com/office/drawing/2014/main" id="{32755A15-8A1E-3DDC-3958-B3831AD225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13" y="1304925"/>
            <a:ext cx="12398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角丸四角形 15">
            <a:extLst>
              <a:ext uri="{FF2B5EF4-FFF2-40B4-BE49-F238E27FC236}">
                <a16:creationId xmlns:a16="http://schemas.microsoft.com/office/drawing/2014/main" id="{E2E5D919-BA54-8376-4C58-3AA670CF0D0A}"/>
              </a:ext>
            </a:extLst>
          </p:cNvPr>
          <p:cNvSpPr/>
          <p:nvPr/>
        </p:nvSpPr>
        <p:spPr bwMode="auto">
          <a:xfrm>
            <a:off x="6657975" y="2559050"/>
            <a:ext cx="2170113" cy="6477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お金を必要と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している個人</a:t>
            </a: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24E5A286-2EEF-FFC1-F619-D1F8D78EF03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74658" b="80894"/>
          <a:stretch/>
        </p:blipFill>
        <p:spPr bwMode="auto">
          <a:xfrm>
            <a:off x="5759450" y="1119188"/>
            <a:ext cx="1976438" cy="904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2E4CD8D1-C546-BBA0-00FF-07881BA89F34}"/>
              </a:ext>
            </a:extLst>
          </p:cNvPr>
          <p:cNvSpPr/>
          <p:nvPr/>
        </p:nvSpPr>
        <p:spPr>
          <a:xfrm>
            <a:off x="312738" y="5930900"/>
            <a:ext cx="8701087" cy="71755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500" b="1" spc="-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個人・企業に貸し出しすること＝</a:t>
            </a:r>
            <a:r>
              <a:rPr lang="ja-JP" altLang="en-US" sz="3500" b="1" spc="-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「融資」</a:t>
            </a:r>
            <a:endParaRPr lang="en-US" altLang="ja-JP" sz="3500" b="1" spc="-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346A169-4ABF-F756-B2E1-36CB59DB42B1}"/>
              </a:ext>
            </a:extLst>
          </p:cNvPr>
          <p:cNvGrpSpPr>
            <a:grpSpLocks/>
          </p:cNvGrpSpPr>
          <p:nvPr/>
        </p:nvGrpSpPr>
        <p:grpSpPr bwMode="auto">
          <a:xfrm>
            <a:off x="6600825" y="3584575"/>
            <a:ext cx="2170113" cy="2114550"/>
            <a:chOff x="6600825" y="3584103"/>
            <a:chExt cx="2170113" cy="2115022"/>
          </a:xfrm>
        </p:grpSpPr>
        <p:pic>
          <p:nvPicPr>
            <p:cNvPr id="22550" name="図 7">
              <a:extLst>
                <a:ext uri="{FF2B5EF4-FFF2-40B4-BE49-F238E27FC236}">
                  <a16:creationId xmlns:a16="http://schemas.microsoft.com/office/drawing/2014/main" id="{28E84DA2-9DB8-FBFA-0A7D-FA9C5CB1D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2706" y="3584103"/>
              <a:ext cx="1733400" cy="1784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角丸四角形 14">
              <a:extLst>
                <a:ext uri="{FF2B5EF4-FFF2-40B4-BE49-F238E27FC236}">
                  <a16:creationId xmlns:a16="http://schemas.microsoft.com/office/drawing/2014/main" id="{5FA38A1A-8A32-CAED-CAC3-5F8EEBF5479A}"/>
                </a:ext>
              </a:extLst>
            </p:cNvPr>
            <p:cNvSpPr/>
            <p:nvPr/>
          </p:nvSpPr>
          <p:spPr bwMode="auto">
            <a:xfrm>
              <a:off x="6600825" y="5051280"/>
              <a:ext cx="2170113" cy="6478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b="1" dirty="0">
                  <a:solidFill>
                    <a:srgbClr val="0070C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お金を必要と</a:t>
              </a:r>
              <a:endParaRPr lang="en-US" altLang="ja-JP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b="1" dirty="0">
                  <a:solidFill>
                    <a:srgbClr val="0070C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している企業</a:t>
              </a:r>
            </a:p>
          </p:txBody>
        </p:sp>
      </p:grpSp>
      <p:pic>
        <p:nvPicPr>
          <p:cNvPr id="33" name="図 32">
            <a:extLst>
              <a:ext uri="{FF2B5EF4-FFF2-40B4-BE49-F238E27FC236}">
                <a16:creationId xmlns:a16="http://schemas.microsoft.com/office/drawing/2014/main" id="{8A31626E-324D-35E5-020C-450B23189D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6196013" y="3265488"/>
            <a:ext cx="1103312" cy="904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545" name="図 31">
            <a:extLst>
              <a:ext uri="{FF2B5EF4-FFF2-40B4-BE49-F238E27FC236}">
                <a16:creationId xmlns:a16="http://schemas.microsoft.com/office/drawing/2014/main" id="{76326BAF-CA6B-75E6-C331-6D62256DA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8" y="4706938"/>
            <a:ext cx="7334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右矢印 41">
            <a:extLst>
              <a:ext uri="{FF2B5EF4-FFF2-40B4-BE49-F238E27FC236}">
                <a16:creationId xmlns:a16="http://schemas.microsoft.com/office/drawing/2014/main" id="{EFD2BDD7-3BAB-1077-6235-873F898354BA}"/>
              </a:ext>
            </a:extLst>
          </p:cNvPr>
          <p:cNvSpPr/>
          <p:nvPr/>
        </p:nvSpPr>
        <p:spPr bwMode="auto">
          <a:xfrm rot="1998872">
            <a:off x="4997450" y="4056063"/>
            <a:ext cx="2032000" cy="69532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43" name="角丸四角形 42">
            <a:extLst>
              <a:ext uri="{FF2B5EF4-FFF2-40B4-BE49-F238E27FC236}">
                <a16:creationId xmlns:a16="http://schemas.microsoft.com/office/drawing/2014/main" id="{AA354E21-F936-AB70-D891-E078456B8B13}"/>
              </a:ext>
            </a:extLst>
          </p:cNvPr>
          <p:cNvSpPr/>
          <p:nvPr/>
        </p:nvSpPr>
        <p:spPr bwMode="auto">
          <a:xfrm>
            <a:off x="5416550" y="4043363"/>
            <a:ext cx="1062038" cy="569912"/>
          </a:xfrm>
          <a:prstGeom prst="roundRect">
            <a:avLst>
              <a:gd name="adj" fmla="val 30199"/>
            </a:avLst>
          </a:prstGeom>
          <a:solidFill>
            <a:srgbClr val="00B05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融 資</a:t>
            </a:r>
          </a:p>
        </p:txBody>
      </p:sp>
      <p:sp>
        <p:nvSpPr>
          <p:cNvPr id="40" name="右矢印 39">
            <a:extLst>
              <a:ext uri="{FF2B5EF4-FFF2-40B4-BE49-F238E27FC236}">
                <a16:creationId xmlns:a16="http://schemas.microsoft.com/office/drawing/2014/main" id="{D65B1321-9BC9-D111-42E7-14ED674B2F9F}"/>
              </a:ext>
            </a:extLst>
          </p:cNvPr>
          <p:cNvSpPr/>
          <p:nvPr/>
        </p:nvSpPr>
        <p:spPr bwMode="auto">
          <a:xfrm rot="19336959">
            <a:off x="5021263" y="2514600"/>
            <a:ext cx="2032000" cy="69532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5" name="角丸四角形 34">
            <a:extLst>
              <a:ext uri="{FF2B5EF4-FFF2-40B4-BE49-F238E27FC236}">
                <a16:creationId xmlns:a16="http://schemas.microsoft.com/office/drawing/2014/main" id="{4CD3DEFF-2F75-59AE-157B-2D13C8015715}"/>
              </a:ext>
            </a:extLst>
          </p:cNvPr>
          <p:cNvSpPr/>
          <p:nvPr/>
        </p:nvSpPr>
        <p:spPr bwMode="auto">
          <a:xfrm>
            <a:off x="5435600" y="2565400"/>
            <a:ext cx="1062038" cy="569913"/>
          </a:xfrm>
          <a:prstGeom prst="roundRect">
            <a:avLst>
              <a:gd name="adj" fmla="val 30199"/>
            </a:avLst>
          </a:prstGeom>
          <a:solidFill>
            <a:srgbClr val="00B05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融 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7" grpId="0"/>
      <p:bldP spid="42" grpId="0" animBg="1"/>
      <p:bldP spid="43" grpId="0" animBg="1"/>
      <p:bldP spid="40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図 25">
            <a:extLst>
              <a:ext uri="{FF2B5EF4-FFF2-40B4-BE49-F238E27FC236}">
                <a16:creationId xmlns:a16="http://schemas.microsoft.com/office/drawing/2014/main" id="{128BDA2E-EEB4-EA25-E4C4-7551FB043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2825"/>
            <a:ext cx="1012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図 26">
            <a:extLst>
              <a:ext uri="{FF2B5EF4-FFF2-40B4-BE49-F238E27FC236}">
                <a16:creationId xmlns:a16="http://schemas.microsoft.com/office/drawing/2014/main" id="{7551795A-02AB-14C8-4198-9FA1AD866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398588"/>
            <a:ext cx="1271588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図 38">
            <a:extLst>
              <a:ext uri="{FF2B5EF4-FFF2-40B4-BE49-F238E27FC236}">
                <a16:creationId xmlns:a16="http://schemas.microsoft.com/office/drawing/2014/main" id="{907E4700-5FCB-63A8-E63B-9E62182377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1139825"/>
            <a:ext cx="1036637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図 25">
            <a:extLst>
              <a:ext uri="{FF2B5EF4-FFF2-40B4-BE49-F238E27FC236}">
                <a16:creationId xmlns:a16="http://schemas.microsoft.com/office/drawing/2014/main" id="{22F1C3EF-A5C3-5DA8-207D-C91495C891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2892425"/>
            <a:ext cx="159861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図 1">
            <a:extLst>
              <a:ext uri="{FF2B5EF4-FFF2-40B4-BE49-F238E27FC236}">
                <a16:creationId xmlns:a16="http://schemas.microsoft.com/office/drawing/2014/main" id="{D1DEC027-E1F4-8871-8BB5-4CBF2951F6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2019300"/>
            <a:ext cx="13081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図 7">
            <a:extLst>
              <a:ext uri="{FF2B5EF4-FFF2-40B4-BE49-F238E27FC236}">
                <a16:creationId xmlns:a16="http://schemas.microsoft.com/office/drawing/2014/main" id="{F2BCEBCC-3B90-95B3-6C50-1613AE8090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3001963"/>
            <a:ext cx="1255713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角丸四角形 7">
            <a:extLst>
              <a:ext uri="{FF2B5EF4-FFF2-40B4-BE49-F238E27FC236}">
                <a16:creationId xmlns:a16="http://schemas.microsoft.com/office/drawing/2014/main" id="{BED31F7D-B755-54EB-02F3-6968D8D04164}"/>
              </a:ext>
            </a:extLst>
          </p:cNvPr>
          <p:cNvSpPr/>
          <p:nvPr/>
        </p:nvSpPr>
        <p:spPr>
          <a:xfrm>
            <a:off x="704850" y="2189163"/>
            <a:ext cx="1628775" cy="5429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お金に余裕の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ある個人</a:t>
            </a: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444EDE89-86A6-1EE0-FF55-198B5CC3553A}"/>
              </a:ext>
            </a:extLst>
          </p:cNvPr>
          <p:cNvSpPr/>
          <p:nvPr/>
        </p:nvSpPr>
        <p:spPr>
          <a:xfrm>
            <a:off x="674688" y="4083050"/>
            <a:ext cx="1627187" cy="54133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お金に余裕の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ある企業</a:t>
            </a: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ADE8A40B-3FAF-83A4-87EA-8C105C524A7F}"/>
              </a:ext>
            </a:extLst>
          </p:cNvPr>
          <p:cNvSpPr/>
          <p:nvPr/>
        </p:nvSpPr>
        <p:spPr>
          <a:xfrm>
            <a:off x="6791325" y="4083050"/>
            <a:ext cx="1816100" cy="54133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お金を必要と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している企業</a:t>
            </a:r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F5A45A1D-6EDF-D2EF-02B5-0F38C4EC5825}"/>
              </a:ext>
            </a:extLst>
          </p:cNvPr>
          <p:cNvSpPr/>
          <p:nvPr/>
        </p:nvSpPr>
        <p:spPr>
          <a:xfrm>
            <a:off x="6727825" y="2189163"/>
            <a:ext cx="1814513" cy="5429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お金を必要と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している個人</a:t>
            </a:r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5B906E8F-6D28-75B2-F306-45D883A1764D}"/>
              </a:ext>
            </a:extLst>
          </p:cNvPr>
          <p:cNvSpPr/>
          <p:nvPr/>
        </p:nvSpPr>
        <p:spPr>
          <a:xfrm>
            <a:off x="3989388" y="3713163"/>
            <a:ext cx="1293812" cy="43497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　行</a:t>
            </a:r>
          </a:p>
        </p:txBody>
      </p:sp>
      <p:sp>
        <p:nvSpPr>
          <p:cNvPr id="13" name="右矢印 12">
            <a:extLst>
              <a:ext uri="{FF2B5EF4-FFF2-40B4-BE49-F238E27FC236}">
                <a16:creationId xmlns:a16="http://schemas.microsoft.com/office/drawing/2014/main" id="{FD1202F7-4AB8-D599-9CFE-48343A04C3C8}"/>
              </a:ext>
            </a:extLst>
          </p:cNvPr>
          <p:cNvSpPr/>
          <p:nvPr/>
        </p:nvSpPr>
        <p:spPr>
          <a:xfrm rot="1331494">
            <a:off x="2274888" y="1887538"/>
            <a:ext cx="1990725" cy="32543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600"/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D737FA4D-75D1-1894-ED71-7902BCBEA854}"/>
              </a:ext>
            </a:extLst>
          </p:cNvPr>
          <p:cNvSpPr/>
          <p:nvPr/>
        </p:nvSpPr>
        <p:spPr>
          <a:xfrm>
            <a:off x="2790825" y="1784350"/>
            <a:ext cx="887413" cy="476250"/>
          </a:xfrm>
          <a:prstGeom prst="roundRect">
            <a:avLst>
              <a:gd name="adj" fmla="val 30199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預 金</a:t>
            </a:r>
          </a:p>
        </p:txBody>
      </p:sp>
      <p:pic>
        <p:nvPicPr>
          <p:cNvPr id="45071" name="図 37">
            <a:extLst>
              <a:ext uri="{FF2B5EF4-FFF2-40B4-BE49-F238E27FC236}">
                <a16:creationId xmlns:a16="http://schemas.microsoft.com/office/drawing/2014/main" id="{12FC6A07-84B7-E10F-C8CA-12EBB6FFF7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1301750"/>
            <a:ext cx="614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2" name="図 31">
            <a:extLst>
              <a:ext uri="{FF2B5EF4-FFF2-40B4-BE49-F238E27FC236}">
                <a16:creationId xmlns:a16="http://schemas.microsoft.com/office/drawing/2014/main" id="{E574108D-1A4F-5D48-ADCC-5011A73140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517900"/>
            <a:ext cx="614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右矢印 16">
            <a:extLst>
              <a:ext uri="{FF2B5EF4-FFF2-40B4-BE49-F238E27FC236}">
                <a16:creationId xmlns:a16="http://schemas.microsoft.com/office/drawing/2014/main" id="{8D857163-2563-B554-4945-4559CFC17B67}"/>
              </a:ext>
            </a:extLst>
          </p:cNvPr>
          <p:cNvSpPr/>
          <p:nvPr/>
        </p:nvSpPr>
        <p:spPr>
          <a:xfrm rot="20430068">
            <a:off x="5202238" y="1857375"/>
            <a:ext cx="1770062" cy="32543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600"/>
          </a:p>
        </p:txBody>
      </p:sp>
      <p:sp>
        <p:nvSpPr>
          <p:cNvPr id="18" name="角丸四角形 17">
            <a:extLst>
              <a:ext uri="{FF2B5EF4-FFF2-40B4-BE49-F238E27FC236}">
                <a16:creationId xmlns:a16="http://schemas.microsoft.com/office/drawing/2014/main" id="{E9B720B5-9B8E-1025-1F35-5437E0611AE4}"/>
              </a:ext>
            </a:extLst>
          </p:cNvPr>
          <p:cNvSpPr/>
          <p:nvPr/>
        </p:nvSpPr>
        <p:spPr>
          <a:xfrm>
            <a:off x="5605463" y="1749425"/>
            <a:ext cx="887412" cy="476250"/>
          </a:xfrm>
          <a:prstGeom prst="roundRect">
            <a:avLst>
              <a:gd name="adj" fmla="val 30199"/>
            </a:avLst>
          </a:prstGeom>
          <a:solidFill>
            <a:srgbClr val="00B05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融 資</a:t>
            </a:r>
          </a:p>
        </p:txBody>
      </p:sp>
      <p:sp>
        <p:nvSpPr>
          <p:cNvPr id="19" name="右矢印 18">
            <a:extLst>
              <a:ext uri="{FF2B5EF4-FFF2-40B4-BE49-F238E27FC236}">
                <a16:creationId xmlns:a16="http://schemas.microsoft.com/office/drawing/2014/main" id="{52D8437B-852F-54E4-AAEB-61D4E2F4197E}"/>
              </a:ext>
            </a:extLst>
          </p:cNvPr>
          <p:cNvSpPr/>
          <p:nvPr/>
        </p:nvSpPr>
        <p:spPr>
          <a:xfrm rot="20570147">
            <a:off x="2265363" y="3144838"/>
            <a:ext cx="1990725" cy="32543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600"/>
          </a:p>
        </p:txBody>
      </p:sp>
      <p:sp>
        <p:nvSpPr>
          <p:cNvPr id="20" name="角丸四角形 19">
            <a:extLst>
              <a:ext uri="{FF2B5EF4-FFF2-40B4-BE49-F238E27FC236}">
                <a16:creationId xmlns:a16="http://schemas.microsoft.com/office/drawing/2014/main" id="{82479927-601E-58F2-01BA-8C26297EB041}"/>
              </a:ext>
            </a:extLst>
          </p:cNvPr>
          <p:cNvSpPr/>
          <p:nvPr/>
        </p:nvSpPr>
        <p:spPr>
          <a:xfrm>
            <a:off x="2781300" y="3041650"/>
            <a:ext cx="887413" cy="476250"/>
          </a:xfrm>
          <a:prstGeom prst="roundRect">
            <a:avLst>
              <a:gd name="adj" fmla="val 30199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預 金</a:t>
            </a:r>
          </a:p>
        </p:txBody>
      </p:sp>
      <p:sp>
        <p:nvSpPr>
          <p:cNvPr id="21" name="右矢印 20">
            <a:extLst>
              <a:ext uri="{FF2B5EF4-FFF2-40B4-BE49-F238E27FC236}">
                <a16:creationId xmlns:a16="http://schemas.microsoft.com/office/drawing/2014/main" id="{329B580C-5673-2199-137B-8BA320DD8131}"/>
              </a:ext>
            </a:extLst>
          </p:cNvPr>
          <p:cNvSpPr/>
          <p:nvPr/>
        </p:nvSpPr>
        <p:spPr>
          <a:xfrm rot="1504494">
            <a:off x="5202238" y="3105150"/>
            <a:ext cx="1770062" cy="32543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600"/>
          </a:p>
        </p:txBody>
      </p:sp>
      <p:sp>
        <p:nvSpPr>
          <p:cNvPr id="22" name="角丸四角形 21">
            <a:extLst>
              <a:ext uri="{FF2B5EF4-FFF2-40B4-BE49-F238E27FC236}">
                <a16:creationId xmlns:a16="http://schemas.microsoft.com/office/drawing/2014/main" id="{13CB1563-015A-BE8F-04C7-E6C19749F23F}"/>
              </a:ext>
            </a:extLst>
          </p:cNvPr>
          <p:cNvSpPr/>
          <p:nvPr/>
        </p:nvSpPr>
        <p:spPr>
          <a:xfrm>
            <a:off x="5605463" y="3000375"/>
            <a:ext cx="887412" cy="477838"/>
          </a:xfrm>
          <a:prstGeom prst="roundRect">
            <a:avLst>
              <a:gd name="adj" fmla="val 30199"/>
            </a:avLst>
          </a:prstGeom>
          <a:solidFill>
            <a:srgbClr val="00B05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融 資</a:t>
            </a:r>
          </a:p>
        </p:txBody>
      </p:sp>
      <p:sp>
        <p:nvSpPr>
          <p:cNvPr id="24" name="コンテンツ プレースホルダー 5">
            <a:extLst>
              <a:ext uri="{FF2B5EF4-FFF2-40B4-BE49-F238E27FC236}">
                <a16:creationId xmlns:a16="http://schemas.microsoft.com/office/drawing/2014/main" id="{633A6645-64C9-79BC-FB6A-315B2A977E8D}"/>
              </a:ext>
            </a:extLst>
          </p:cNvPr>
          <p:cNvSpPr>
            <a:spLocks noGrp="1"/>
          </p:cNvSpPr>
          <p:nvPr/>
        </p:nvSpPr>
        <p:spPr bwMode="auto">
          <a:xfrm>
            <a:off x="417513" y="4559300"/>
            <a:ext cx="8370887" cy="1930870"/>
          </a:xfrm>
          <a:prstGeom prst="rect">
            <a:avLst/>
          </a:prstGeom>
          <a:gradFill>
            <a:gsLst>
              <a:gs pos="95000">
                <a:srgbClr val="0070C0"/>
              </a:gs>
              <a:gs pos="5000">
                <a:srgbClr val="0070C0"/>
              </a:gs>
              <a:gs pos="1361">
                <a:srgbClr val="0070C0">
                  <a:alpha val="0"/>
                </a:srgbClr>
              </a:gs>
              <a:gs pos="100000">
                <a:srgbClr val="0070C0">
                  <a:alpha val="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34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「信用」</a:t>
            </a:r>
            <a:r>
              <a:rPr lang="ja-JP" altLang="en-US" sz="3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があるから</a:t>
            </a:r>
            <a:endParaRPr lang="en-US" altLang="ja-JP" sz="3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3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・個人や企業が銀行にお金を預ける</a:t>
            </a:r>
            <a:endParaRPr lang="en-US" altLang="ja-JP" sz="3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3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・銀行は個人や企業にお金を貸し出す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E25EC97-2B5D-A3F7-DCFC-4A774AFDA19D}"/>
              </a:ext>
            </a:extLst>
          </p:cNvPr>
          <p:cNvSpPr/>
          <p:nvPr/>
        </p:nvSpPr>
        <p:spPr>
          <a:xfrm>
            <a:off x="1270000" y="127000"/>
            <a:ext cx="664845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ja-JP" alt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「信用」に基づく金融のしくみ</a:t>
            </a:r>
            <a:endParaRPr lang="en-US" altLang="ja-JP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AC8E1A6-6703-759A-C532-B8863CCCC403}"/>
              </a:ext>
            </a:extLst>
          </p:cNvPr>
          <p:cNvSpPr/>
          <p:nvPr/>
        </p:nvSpPr>
        <p:spPr>
          <a:xfrm>
            <a:off x="911225" y="127000"/>
            <a:ext cx="73660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ja-JP" alt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融資をうけるために必要なこと</a:t>
            </a:r>
            <a:endParaRPr lang="en-US" altLang="ja-JP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555" name="コンテンツ プレースホルダー 5">
            <a:extLst>
              <a:ext uri="{FF2B5EF4-FFF2-40B4-BE49-F238E27FC236}">
                <a16:creationId xmlns:a16="http://schemas.microsoft.com/office/drawing/2014/main" id="{B72A523A-622B-C9AC-5758-32FA64BDF493}"/>
              </a:ext>
            </a:extLst>
          </p:cNvPr>
          <p:cNvSpPr txBox="1">
            <a:spLocks/>
          </p:cNvSpPr>
          <p:nvPr/>
        </p:nvSpPr>
        <p:spPr bwMode="auto">
          <a:xfrm>
            <a:off x="225425" y="1223963"/>
            <a:ext cx="8721725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4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ja-JP" altLang="en-US" sz="3600" b="1">
                <a:latin typeface="メイリオ" panose="020B0604030504040204" pitchFamily="34" charset="-128"/>
                <a:ea typeface="メイリオ" panose="020B0604030504040204" pitchFamily="34" charset="-128"/>
              </a:rPr>
              <a:t>企業が銀行から融資をうけるために</a:t>
            </a:r>
            <a:br>
              <a:rPr lang="en-US" altLang="ja-JP" sz="3600" b="1"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 sz="3600" b="1">
                <a:latin typeface="メイリオ" panose="020B0604030504040204" pitchFamily="34" charset="-128"/>
                <a:ea typeface="メイリオ" panose="020B0604030504040204" pitchFamily="34" charset="-128"/>
              </a:rPr>
              <a:t>何が必要だろう？</a:t>
            </a:r>
            <a:endParaRPr lang="en-US" altLang="ja-JP" sz="3600" b="1"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pic>
        <p:nvPicPr>
          <p:cNvPr id="23556" name="図 1">
            <a:extLst>
              <a:ext uri="{FF2B5EF4-FFF2-40B4-BE49-F238E27FC236}">
                <a16:creationId xmlns:a16="http://schemas.microsoft.com/office/drawing/2014/main" id="{812CF973-116B-B6E9-7971-616C7AD25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2786063"/>
            <a:ext cx="2195512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角丸四角形 5">
            <a:extLst>
              <a:ext uri="{FF2B5EF4-FFF2-40B4-BE49-F238E27FC236}">
                <a16:creationId xmlns:a16="http://schemas.microsoft.com/office/drawing/2014/main" id="{9250F58B-8918-7B14-E1A9-7C4F9DC5E3DA}"/>
              </a:ext>
            </a:extLst>
          </p:cNvPr>
          <p:cNvSpPr/>
          <p:nvPr/>
        </p:nvSpPr>
        <p:spPr>
          <a:xfrm>
            <a:off x="1290638" y="5614988"/>
            <a:ext cx="1546225" cy="51911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</a:t>
            </a:r>
            <a:r>
              <a:rPr lang="en-US" altLang="ja-JP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</a:t>
            </a:r>
          </a:p>
        </p:txBody>
      </p:sp>
      <p:pic>
        <p:nvPicPr>
          <p:cNvPr id="23558" name="図 7">
            <a:extLst>
              <a:ext uri="{FF2B5EF4-FFF2-40B4-BE49-F238E27FC236}">
                <a16:creationId xmlns:a16="http://schemas.microsoft.com/office/drawing/2014/main" id="{90F1E560-FD75-4F19-B75A-7902491B6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2455863"/>
            <a:ext cx="2084388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図 37">
            <a:extLst>
              <a:ext uri="{FF2B5EF4-FFF2-40B4-BE49-F238E27FC236}">
                <a16:creationId xmlns:a16="http://schemas.microsoft.com/office/drawing/2014/main" id="{00310164-65D6-E3DF-8E97-740208EBF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2489200"/>
            <a:ext cx="10382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右矢印 10">
            <a:extLst>
              <a:ext uri="{FF2B5EF4-FFF2-40B4-BE49-F238E27FC236}">
                <a16:creationId xmlns:a16="http://schemas.microsoft.com/office/drawing/2014/main" id="{E4B56877-0574-4C26-B6ED-AAC81CEF596F}"/>
              </a:ext>
            </a:extLst>
          </p:cNvPr>
          <p:cNvSpPr/>
          <p:nvPr/>
        </p:nvSpPr>
        <p:spPr bwMode="auto">
          <a:xfrm rot="20651556">
            <a:off x="3443288" y="3322638"/>
            <a:ext cx="2447925" cy="65563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FA72AEED-4A1D-8A57-7BBB-3A86DEBFD7D1}"/>
              </a:ext>
            </a:extLst>
          </p:cNvPr>
          <p:cNvSpPr/>
          <p:nvPr/>
        </p:nvSpPr>
        <p:spPr bwMode="auto">
          <a:xfrm>
            <a:off x="4006850" y="3267075"/>
            <a:ext cx="1219200" cy="655638"/>
          </a:xfrm>
          <a:prstGeom prst="roundRect">
            <a:avLst>
              <a:gd name="adj" fmla="val 30199"/>
            </a:avLst>
          </a:prstGeom>
          <a:solidFill>
            <a:srgbClr val="00B05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融 資</a:t>
            </a:r>
          </a:p>
        </p:txBody>
      </p:sp>
      <p:sp>
        <p:nvSpPr>
          <p:cNvPr id="16" name="右矢印 15">
            <a:extLst>
              <a:ext uri="{FF2B5EF4-FFF2-40B4-BE49-F238E27FC236}">
                <a16:creationId xmlns:a16="http://schemas.microsoft.com/office/drawing/2014/main" id="{F3A7566E-6956-2596-F4D1-711DCCA992B2}"/>
              </a:ext>
            </a:extLst>
          </p:cNvPr>
          <p:cNvSpPr/>
          <p:nvPr/>
        </p:nvSpPr>
        <p:spPr bwMode="auto">
          <a:xfrm rot="758376">
            <a:off x="3443288" y="4525963"/>
            <a:ext cx="2447925" cy="65563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pic>
        <p:nvPicPr>
          <p:cNvPr id="23563" name="図 37">
            <a:extLst>
              <a:ext uri="{FF2B5EF4-FFF2-40B4-BE49-F238E27FC236}">
                <a16:creationId xmlns:a16="http://schemas.microsoft.com/office/drawing/2014/main" id="{BA1EF628-49E6-BC60-E844-514477C77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5186363"/>
            <a:ext cx="10382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角丸四角形 17">
            <a:extLst>
              <a:ext uri="{FF2B5EF4-FFF2-40B4-BE49-F238E27FC236}">
                <a16:creationId xmlns:a16="http://schemas.microsoft.com/office/drawing/2014/main" id="{7637E7D5-D611-4F43-7157-4B946BCA6F66}"/>
              </a:ext>
            </a:extLst>
          </p:cNvPr>
          <p:cNvSpPr/>
          <p:nvPr/>
        </p:nvSpPr>
        <p:spPr bwMode="auto">
          <a:xfrm>
            <a:off x="4006850" y="4460875"/>
            <a:ext cx="1219200" cy="654050"/>
          </a:xfrm>
          <a:prstGeom prst="roundRect">
            <a:avLst>
              <a:gd name="adj" fmla="val 30199"/>
            </a:avLst>
          </a:prstGeom>
          <a:solidFill>
            <a:srgbClr val="00B05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融 資</a:t>
            </a:r>
          </a:p>
        </p:txBody>
      </p:sp>
      <p:pic>
        <p:nvPicPr>
          <p:cNvPr id="23565" name="図 2">
            <a:extLst>
              <a:ext uri="{FF2B5EF4-FFF2-40B4-BE49-F238E27FC236}">
                <a16:creationId xmlns:a16="http://schemas.microsoft.com/office/drawing/2014/main" id="{03E4C659-93DA-D96A-D736-CB6877A9BB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4356100"/>
            <a:ext cx="2540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円/楕円 14">
            <a:extLst>
              <a:ext uri="{FF2B5EF4-FFF2-40B4-BE49-F238E27FC236}">
                <a16:creationId xmlns:a16="http://schemas.microsoft.com/office/drawing/2014/main" id="{41227425-5834-A58D-C9A9-36955534EDFE}"/>
              </a:ext>
            </a:extLst>
          </p:cNvPr>
          <p:cNvSpPr/>
          <p:nvPr/>
        </p:nvSpPr>
        <p:spPr>
          <a:xfrm>
            <a:off x="5176208" y="3311590"/>
            <a:ext cx="3089709" cy="308970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" name="円/楕円 2">
            <a:extLst>
              <a:ext uri="{FF2B5EF4-FFF2-40B4-BE49-F238E27FC236}">
                <a16:creationId xmlns:a16="http://schemas.microsoft.com/office/drawing/2014/main" id="{D497B0F6-0667-C705-2E56-F39986804B6D}"/>
              </a:ext>
            </a:extLst>
          </p:cNvPr>
          <p:cNvSpPr/>
          <p:nvPr/>
        </p:nvSpPr>
        <p:spPr>
          <a:xfrm>
            <a:off x="904081" y="3166051"/>
            <a:ext cx="3089709" cy="308970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4584" name="コンテンツ プレースホルダー 5">
            <a:extLst>
              <a:ext uri="{FF2B5EF4-FFF2-40B4-BE49-F238E27FC236}">
                <a16:creationId xmlns:a16="http://schemas.microsoft.com/office/drawing/2014/main" id="{A490B069-4DBA-C882-CCCC-DADEEFD106B3}"/>
              </a:ext>
            </a:extLst>
          </p:cNvPr>
          <p:cNvSpPr txBox="1">
            <a:spLocks/>
          </p:cNvSpPr>
          <p:nvPr/>
        </p:nvSpPr>
        <p:spPr bwMode="auto">
          <a:xfrm>
            <a:off x="225425" y="1258888"/>
            <a:ext cx="8721725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ja-JP" altLang="en-US" sz="3800" b="1">
                <a:latin typeface="メイリオ" panose="020B0604030504040204" pitchFamily="34" charset="-128"/>
                <a:ea typeface="メイリオ" panose="020B0604030504040204" pitchFamily="34" charset="-128"/>
              </a:rPr>
              <a:t>あなたが会社の経営者だとしたら、</a:t>
            </a:r>
            <a:br>
              <a:rPr lang="en-US" altLang="ja-JP" sz="3800" b="1"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 sz="3800" b="1">
                <a:latin typeface="メイリオ" panose="020B0604030504040204" pitchFamily="34" charset="-128"/>
                <a:ea typeface="メイリオ" panose="020B0604030504040204" pitchFamily="34" charset="-128"/>
              </a:rPr>
              <a:t>銀行から融資をうけるために</a:t>
            </a:r>
            <a:br>
              <a:rPr lang="en-US" altLang="ja-JP" sz="3800" b="1"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 sz="3800" b="1">
                <a:latin typeface="メイリオ" panose="020B0604030504040204" pitchFamily="34" charset="-128"/>
                <a:ea typeface="メイリオ" panose="020B0604030504040204" pitchFamily="34" charset="-128"/>
              </a:rPr>
              <a:t>何をアピールする？</a:t>
            </a:r>
            <a:endParaRPr lang="en-US" altLang="ja-JP" sz="3800" b="1"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B010708-7F9F-76DC-6675-DAEAE4F70D14}"/>
              </a:ext>
            </a:extLst>
          </p:cNvPr>
          <p:cNvSpPr/>
          <p:nvPr/>
        </p:nvSpPr>
        <p:spPr>
          <a:xfrm>
            <a:off x="1270000" y="127000"/>
            <a:ext cx="664845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ja-JP" alt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企業の</a:t>
            </a:r>
            <a:r>
              <a:rPr lang="ja-JP" alt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立場から考える「信用」</a:t>
            </a:r>
            <a:endParaRPr lang="en-US" altLang="ja-JP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4586" name="図 4">
            <a:extLst>
              <a:ext uri="{FF2B5EF4-FFF2-40B4-BE49-F238E27FC236}">
                <a16:creationId xmlns:a16="http://schemas.microsoft.com/office/drawing/2014/main" id="{F30000F0-5A41-8469-25DB-37722A6C4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3094038"/>
            <a:ext cx="2974975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図 5">
            <a:extLst>
              <a:ext uri="{FF2B5EF4-FFF2-40B4-BE49-F238E27FC236}">
                <a16:creationId xmlns:a16="http://schemas.microsoft.com/office/drawing/2014/main" id="{E78EA42F-7B2B-C7C9-D9B4-296CD4AAC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3463925"/>
            <a:ext cx="2627312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図 8">
            <a:extLst>
              <a:ext uri="{FF2B5EF4-FFF2-40B4-BE49-F238E27FC236}">
                <a16:creationId xmlns:a16="http://schemas.microsoft.com/office/drawing/2014/main" id="{B9D97DB5-9767-F2E0-8DF0-DBCE09DB9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4937125"/>
            <a:ext cx="94456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図 2">
            <a:extLst>
              <a:ext uri="{FF2B5EF4-FFF2-40B4-BE49-F238E27FC236}">
                <a16:creationId xmlns:a16="http://schemas.microsoft.com/office/drawing/2014/main" id="{25AC1B19-F187-12A9-40C5-5CFA28198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060450"/>
            <a:ext cx="7700962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86A12AB-EDB2-183A-5661-0CACB6B591C8}"/>
              </a:ext>
            </a:extLst>
          </p:cNvPr>
          <p:cNvSpPr/>
          <p:nvPr/>
        </p:nvSpPr>
        <p:spPr>
          <a:xfrm>
            <a:off x="911225" y="127000"/>
            <a:ext cx="73660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ja-JP" alt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融資をうけるために必要なこと</a:t>
            </a:r>
            <a:endParaRPr lang="en-US" altLang="ja-JP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コンテンツ プレースホルダー 5">
            <a:extLst>
              <a:ext uri="{FF2B5EF4-FFF2-40B4-BE49-F238E27FC236}">
                <a16:creationId xmlns:a16="http://schemas.microsoft.com/office/drawing/2014/main" id="{2EAD012E-72F9-FD21-30B9-0D20D71E409D}"/>
              </a:ext>
            </a:extLst>
          </p:cNvPr>
          <p:cNvSpPr>
            <a:spLocks noGrp="1"/>
          </p:cNvSpPr>
          <p:nvPr/>
        </p:nvSpPr>
        <p:spPr bwMode="auto">
          <a:xfrm>
            <a:off x="417513" y="5100638"/>
            <a:ext cx="8370887" cy="1403350"/>
          </a:xfrm>
          <a:prstGeom prst="rect">
            <a:avLst/>
          </a:prstGeom>
          <a:gradFill>
            <a:gsLst>
              <a:gs pos="95000">
                <a:srgbClr val="0070C0"/>
              </a:gs>
              <a:gs pos="5000">
                <a:srgbClr val="0070C0"/>
              </a:gs>
              <a:gs pos="1361">
                <a:srgbClr val="0070C0">
                  <a:alpha val="0"/>
                </a:srgbClr>
              </a:gs>
              <a:gs pos="100000">
                <a:srgbClr val="0070C0">
                  <a:alpha val="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3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借りたお金を</a:t>
            </a:r>
            <a:r>
              <a:rPr lang="ja-JP" altLang="en-US" sz="30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返済できる会社であるという</a:t>
            </a:r>
            <a:endParaRPr lang="en-US" altLang="ja-JP" sz="3000" b="1" dirty="0"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36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「信用」</a:t>
            </a:r>
            <a:r>
              <a:rPr lang="ja-JP" altLang="en-US" sz="3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が最も大切</a:t>
            </a:r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933719D3-8966-EC36-9120-B1BDCC42162C}"/>
              </a:ext>
            </a:extLst>
          </p:cNvPr>
          <p:cNvSpPr/>
          <p:nvPr/>
        </p:nvSpPr>
        <p:spPr>
          <a:xfrm>
            <a:off x="3705225" y="4471988"/>
            <a:ext cx="1487488" cy="47148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 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>
            <a:extLst>
              <a:ext uri="{FF2B5EF4-FFF2-40B4-BE49-F238E27FC236}">
                <a16:creationId xmlns:a16="http://schemas.microsoft.com/office/drawing/2014/main" id="{EBD5DF99-A1D4-B7FF-E406-9CED585D98D6}"/>
              </a:ext>
            </a:extLst>
          </p:cNvPr>
          <p:cNvSpPr txBox="1">
            <a:spLocks/>
          </p:cNvSpPr>
          <p:nvPr/>
        </p:nvSpPr>
        <p:spPr bwMode="auto">
          <a:xfrm>
            <a:off x="217488" y="1974850"/>
            <a:ext cx="8664575" cy="39846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4800" b="1" dirty="0">
                <a:solidFill>
                  <a:srgbClr val="B7491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融資における「信用」とは</a:t>
            </a:r>
            <a:endParaRPr lang="en-US" altLang="ja-JP" sz="4800" b="1" dirty="0">
              <a:solidFill>
                <a:srgbClr val="B74919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4800" b="1" spc="-100" dirty="0">
                <a:solidFill>
                  <a:srgbClr val="B7491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具体的に何か</a:t>
            </a:r>
            <a:r>
              <a:rPr lang="ja-JP" altLang="en-US" sz="4800" b="1" spc="-300" dirty="0">
                <a:solidFill>
                  <a:srgbClr val="B7491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</a:t>
            </a:r>
            <a:r>
              <a:rPr lang="ja-JP" altLang="en-US" sz="4800" b="1" spc="-100" dirty="0">
                <a:solidFill>
                  <a:srgbClr val="B7491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なぜ大切なのか</a:t>
            </a:r>
            <a:endParaRPr lang="en-US" altLang="ja-JP" sz="4800" b="1" spc="-100" dirty="0">
              <a:solidFill>
                <a:srgbClr val="B74919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4800" b="1" dirty="0">
                <a:solidFill>
                  <a:srgbClr val="B7491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について企業と銀行両方の</a:t>
            </a:r>
            <a:endParaRPr lang="en-US" altLang="ja-JP" sz="4800" b="1" dirty="0">
              <a:solidFill>
                <a:srgbClr val="B74919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4800" b="1" dirty="0">
                <a:solidFill>
                  <a:srgbClr val="B7491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立場から考える</a:t>
            </a:r>
            <a:endParaRPr lang="en-US" altLang="ja-JP" sz="4800" b="1" dirty="0">
              <a:solidFill>
                <a:srgbClr val="B74919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7651" name="正方形/長方形 6">
            <a:extLst>
              <a:ext uri="{FF2B5EF4-FFF2-40B4-BE49-F238E27FC236}">
                <a16:creationId xmlns:a16="http://schemas.microsoft.com/office/drawing/2014/main" id="{12D27070-AE8E-CC95-6707-939F0C5C1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113" y="88900"/>
            <a:ext cx="37877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4400" b="1">
                <a:solidFill>
                  <a:srgbClr val="EE7800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今日のめあて</a:t>
            </a:r>
            <a:endParaRPr lang="en-US" altLang="ja-JP" sz="4400" b="1">
              <a:solidFill>
                <a:srgbClr val="EE7800"/>
              </a:solidFill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grpSp>
        <p:nvGrpSpPr>
          <p:cNvPr id="27652" name="グループ化 7">
            <a:extLst>
              <a:ext uri="{FF2B5EF4-FFF2-40B4-BE49-F238E27FC236}">
                <a16:creationId xmlns:a16="http://schemas.microsoft.com/office/drawing/2014/main" id="{1F345CF7-F83D-DAA0-9119-C6A479CEE8AD}"/>
              </a:ext>
            </a:extLst>
          </p:cNvPr>
          <p:cNvGrpSpPr>
            <a:grpSpLocks/>
          </p:cNvGrpSpPr>
          <p:nvPr/>
        </p:nvGrpSpPr>
        <p:grpSpPr bwMode="auto">
          <a:xfrm>
            <a:off x="508000" y="2760663"/>
            <a:ext cx="8001000" cy="2667000"/>
            <a:chOff x="825500" y="2425700"/>
            <a:chExt cx="7683500" cy="2667000"/>
          </a:xfrm>
        </p:grpSpPr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04946603-5AE2-CDB9-00A6-B982E90571DD}"/>
                </a:ext>
              </a:extLst>
            </p:cNvPr>
            <p:cNvCxnSpPr/>
            <p:nvPr/>
          </p:nvCxnSpPr>
          <p:spPr>
            <a:xfrm>
              <a:off x="825500" y="2425700"/>
              <a:ext cx="7683500" cy="0"/>
            </a:xfrm>
            <a:prstGeom prst="line">
              <a:avLst/>
            </a:prstGeom>
            <a:ln w="19050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0D1E0E95-85F7-37DD-DCB6-18DAE1370A6F}"/>
                </a:ext>
              </a:extLst>
            </p:cNvPr>
            <p:cNvCxnSpPr/>
            <p:nvPr/>
          </p:nvCxnSpPr>
          <p:spPr>
            <a:xfrm>
              <a:off x="825500" y="3314700"/>
              <a:ext cx="7683500" cy="0"/>
            </a:xfrm>
            <a:prstGeom prst="line">
              <a:avLst/>
            </a:prstGeom>
            <a:ln w="19050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0E18B1B1-5C1D-2180-42E0-BAF7218A2FA9}"/>
                </a:ext>
              </a:extLst>
            </p:cNvPr>
            <p:cNvCxnSpPr/>
            <p:nvPr/>
          </p:nvCxnSpPr>
          <p:spPr>
            <a:xfrm>
              <a:off x="825500" y="4203700"/>
              <a:ext cx="7683500" cy="0"/>
            </a:xfrm>
            <a:prstGeom prst="line">
              <a:avLst/>
            </a:prstGeom>
            <a:ln w="19050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B2C9EA85-465F-EA14-1093-21E93FE3EE74}"/>
                </a:ext>
              </a:extLst>
            </p:cNvPr>
            <p:cNvCxnSpPr/>
            <p:nvPr/>
          </p:nvCxnSpPr>
          <p:spPr>
            <a:xfrm>
              <a:off x="825500" y="5092700"/>
              <a:ext cx="7683500" cy="0"/>
            </a:xfrm>
            <a:prstGeom prst="line">
              <a:avLst/>
            </a:prstGeom>
            <a:ln w="19050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653" name="図 5">
            <a:extLst>
              <a:ext uri="{FF2B5EF4-FFF2-40B4-BE49-F238E27FC236}">
                <a16:creationId xmlns:a16="http://schemas.microsoft.com/office/drawing/2014/main" id="{636774A5-E3A8-D7A4-7ACE-C58DA3E0C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5032375"/>
            <a:ext cx="23018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図 6">
            <a:extLst>
              <a:ext uri="{FF2B5EF4-FFF2-40B4-BE49-F238E27FC236}">
                <a16:creationId xmlns:a16="http://schemas.microsoft.com/office/drawing/2014/main" id="{929D8F0E-AB0F-3726-F8F7-F4D9BC010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4476750"/>
            <a:ext cx="1890712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AC045A9A-E479-1314-A74A-AD14D11B1B8C}"/>
              </a:ext>
            </a:extLst>
          </p:cNvPr>
          <p:cNvSpPr txBox="1">
            <a:spLocks/>
          </p:cNvSpPr>
          <p:nvPr/>
        </p:nvSpPr>
        <p:spPr bwMode="auto">
          <a:xfrm>
            <a:off x="500063" y="1966913"/>
            <a:ext cx="8267700" cy="2160587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eaLnBrk="1" hangingPunct="1">
              <a:lnSpc>
                <a:spcPts val="6200"/>
              </a:lnSpc>
              <a:defRPr/>
            </a:pPr>
            <a:r>
              <a:rPr lang="ja-JP" altLang="en-US" sz="4800" dirty="0">
                <a:solidFill>
                  <a:srgbClr val="EE7800"/>
                </a:solidFill>
                <a:cs typeface="+mn-cs"/>
              </a:rPr>
              <a:t>銀行はどのように</a:t>
            </a:r>
            <a:endParaRPr lang="en-US" altLang="ja-JP" sz="4800" dirty="0">
              <a:solidFill>
                <a:srgbClr val="EE7800"/>
              </a:solidFill>
              <a:cs typeface="+mn-cs"/>
            </a:endParaRPr>
          </a:p>
          <a:p>
            <a:pPr eaLnBrk="1" hangingPunct="1">
              <a:lnSpc>
                <a:spcPts val="6200"/>
              </a:lnSpc>
              <a:defRPr/>
            </a:pPr>
            <a:r>
              <a:rPr lang="ja-JP" altLang="en-US" sz="4800" dirty="0">
                <a:solidFill>
                  <a:srgbClr val="EE7800"/>
                </a:solidFill>
                <a:cs typeface="+mn-cs"/>
              </a:rPr>
              <a:t>企業の信用を</a:t>
            </a:r>
            <a:endParaRPr lang="en-US" altLang="ja-JP" sz="4800" dirty="0">
              <a:solidFill>
                <a:srgbClr val="EE7800"/>
              </a:solidFill>
              <a:cs typeface="+mn-cs"/>
            </a:endParaRPr>
          </a:p>
          <a:p>
            <a:pPr eaLnBrk="1" hangingPunct="1">
              <a:lnSpc>
                <a:spcPts val="6200"/>
              </a:lnSpc>
              <a:defRPr/>
            </a:pPr>
            <a:r>
              <a:rPr lang="ja-JP" altLang="en-US" sz="4800" dirty="0">
                <a:solidFill>
                  <a:srgbClr val="EE7800"/>
                </a:solidFill>
                <a:cs typeface="+mn-cs"/>
              </a:rPr>
              <a:t>判断するのだろう？</a:t>
            </a:r>
            <a:endParaRPr lang="en-US" altLang="ja-JP" sz="4800" dirty="0">
              <a:solidFill>
                <a:srgbClr val="EE7800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グループ化 4">
            <a:extLst>
              <a:ext uri="{FF2B5EF4-FFF2-40B4-BE49-F238E27FC236}">
                <a16:creationId xmlns:a16="http://schemas.microsoft.com/office/drawing/2014/main" id="{A68E3DB5-A3A0-1E86-18B1-6CB27BEC10F1}"/>
              </a:ext>
            </a:extLst>
          </p:cNvPr>
          <p:cNvGrpSpPr>
            <a:grpSpLocks/>
          </p:cNvGrpSpPr>
          <p:nvPr/>
        </p:nvGrpSpPr>
        <p:grpSpPr bwMode="auto">
          <a:xfrm>
            <a:off x="5926138" y="1262063"/>
            <a:ext cx="2328862" cy="2197100"/>
            <a:chOff x="933642" y="3359215"/>
            <a:chExt cx="2893981" cy="2730300"/>
          </a:xfrm>
        </p:grpSpPr>
        <p:pic>
          <p:nvPicPr>
            <p:cNvPr id="29712" name="図 15">
              <a:extLst>
                <a:ext uri="{FF2B5EF4-FFF2-40B4-BE49-F238E27FC236}">
                  <a16:creationId xmlns:a16="http://schemas.microsoft.com/office/drawing/2014/main" id="{C748FB35-AFD2-57C4-4D96-D28521377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642" y="3359215"/>
              <a:ext cx="2626405" cy="270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3" name="図 16">
              <a:extLst>
                <a:ext uri="{FF2B5EF4-FFF2-40B4-BE49-F238E27FC236}">
                  <a16:creationId xmlns:a16="http://schemas.microsoft.com/office/drawing/2014/main" id="{C92B9F75-6703-CE9B-66B7-02C09B580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087" y="4831880"/>
              <a:ext cx="944536" cy="1257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699" name="図 1">
            <a:extLst>
              <a:ext uri="{FF2B5EF4-FFF2-40B4-BE49-F238E27FC236}">
                <a16:creationId xmlns:a16="http://schemas.microsoft.com/office/drawing/2014/main" id="{149F3206-8AAA-3060-8BB3-148130FE28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1292225"/>
            <a:ext cx="1703388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角丸四角形 2">
            <a:extLst>
              <a:ext uri="{FF2B5EF4-FFF2-40B4-BE49-F238E27FC236}">
                <a16:creationId xmlns:a16="http://schemas.microsoft.com/office/drawing/2014/main" id="{183AA565-2A80-B791-2276-77CFA53A52FA}"/>
              </a:ext>
            </a:extLst>
          </p:cNvPr>
          <p:cNvSpPr/>
          <p:nvPr/>
        </p:nvSpPr>
        <p:spPr>
          <a:xfrm>
            <a:off x="1346200" y="3446463"/>
            <a:ext cx="1546225" cy="51911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　行</a:t>
            </a:r>
          </a:p>
        </p:txBody>
      </p:sp>
      <p:sp>
        <p:nvSpPr>
          <p:cNvPr id="26629" name="コンテンツ プレースホルダー 5">
            <a:extLst>
              <a:ext uri="{FF2B5EF4-FFF2-40B4-BE49-F238E27FC236}">
                <a16:creationId xmlns:a16="http://schemas.microsoft.com/office/drawing/2014/main" id="{DB9A9084-D123-DA45-831D-D27F0FFDB95E}"/>
              </a:ext>
            </a:extLst>
          </p:cNvPr>
          <p:cNvSpPr txBox="1">
            <a:spLocks/>
          </p:cNvSpPr>
          <p:nvPr/>
        </p:nvSpPr>
        <p:spPr bwMode="auto">
          <a:xfrm>
            <a:off x="220663" y="4365625"/>
            <a:ext cx="87026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4000"/>
              </a:lnSpc>
              <a:buFont typeface="Arial" panose="020B0604020202020204" pitchFamily="34" charset="0"/>
              <a:buNone/>
            </a:pPr>
            <a:r>
              <a:rPr lang="ja-JP" altLang="en-US" sz="3700" b="1">
                <a:latin typeface="メイリオ" panose="020B0604030504040204" pitchFamily="34" charset="-128"/>
                <a:ea typeface="メイリオ" panose="020B0604030504040204" pitchFamily="34" charset="-128"/>
              </a:rPr>
              <a:t>銀行は複数のポイントで</a:t>
            </a:r>
            <a:endParaRPr lang="en-US" altLang="ja-JP" sz="3700" b="1">
              <a:latin typeface="メイリオ" panose="020B0604030504040204" pitchFamily="34" charset="-128"/>
              <a:ea typeface="メイリオ" panose="020B0604030504040204" pitchFamily="34" charset="-128"/>
            </a:endParaRPr>
          </a:p>
          <a:p>
            <a:pPr algn="ctr" eaLnBrk="1" hangingPunct="1">
              <a:lnSpc>
                <a:spcPts val="4000"/>
              </a:lnSpc>
              <a:buFont typeface="Arial" panose="020B0604020202020204" pitchFamily="34" charset="0"/>
              <a:buNone/>
            </a:pPr>
            <a:r>
              <a:rPr lang="ja-JP" altLang="en-US" sz="3700" b="1">
                <a:solidFill>
                  <a:srgbClr val="FF0000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審査</a:t>
            </a:r>
            <a:r>
              <a:rPr lang="ja-JP" altLang="en-US" sz="3700" b="1">
                <a:latin typeface="メイリオ" panose="020B0604030504040204" pitchFamily="34" charset="-128"/>
                <a:ea typeface="メイリオ" panose="020B0604030504040204" pitchFamily="34" charset="-128"/>
              </a:rPr>
              <a:t>しています</a:t>
            </a:r>
            <a:endParaRPr lang="en-US" altLang="ja-JP" sz="3700" b="1"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5EFD16F-BF51-BD0F-BA78-39418662C5D2}"/>
              </a:ext>
            </a:extLst>
          </p:cNvPr>
          <p:cNvSpPr/>
          <p:nvPr/>
        </p:nvSpPr>
        <p:spPr>
          <a:xfrm>
            <a:off x="2193925" y="127000"/>
            <a:ext cx="48006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ja-JP" alt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銀行の審査のポイント</a:t>
            </a:r>
            <a:endParaRPr lang="en-US" altLang="ja-JP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F565F2C-6B14-8E5A-023D-BF75C926E4C4}"/>
              </a:ext>
            </a:extLst>
          </p:cNvPr>
          <p:cNvGrpSpPr>
            <a:grpSpLocks/>
          </p:cNvGrpSpPr>
          <p:nvPr/>
        </p:nvGrpSpPr>
        <p:grpSpPr bwMode="auto">
          <a:xfrm>
            <a:off x="3201988" y="2106613"/>
            <a:ext cx="2576512" cy="1044575"/>
            <a:chOff x="3201988" y="2106613"/>
            <a:chExt cx="2576512" cy="1044575"/>
          </a:xfrm>
        </p:grpSpPr>
        <p:sp>
          <p:nvSpPr>
            <p:cNvPr id="10" name="右矢印 9">
              <a:extLst>
                <a:ext uri="{FF2B5EF4-FFF2-40B4-BE49-F238E27FC236}">
                  <a16:creationId xmlns:a16="http://schemas.microsoft.com/office/drawing/2014/main" id="{84E6F462-4CB0-13A7-34D3-4DB318F56443}"/>
                </a:ext>
              </a:extLst>
            </p:cNvPr>
            <p:cNvSpPr/>
            <p:nvPr/>
          </p:nvSpPr>
          <p:spPr bwMode="auto">
            <a:xfrm>
              <a:off x="3201988" y="2106613"/>
              <a:ext cx="2576512" cy="1044575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11" name="角丸四角形 10">
              <a:extLst>
                <a:ext uri="{FF2B5EF4-FFF2-40B4-BE49-F238E27FC236}">
                  <a16:creationId xmlns:a16="http://schemas.microsoft.com/office/drawing/2014/main" id="{FD51A18A-9DBB-D5E7-FCA0-FEF0A9705E44}"/>
                </a:ext>
              </a:extLst>
            </p:cNvPr>
            <p:cNvSpPr/>
            <p:nvPr/>
          </p:nvSpPr>
          <p:spPr bwMode="auto">
            <a:xfrm>
              <a:off x="3616325" y="2243138"/>
              <a:ext cx="1427163" cy="720725"/>
            </a:xfrm>
            <a:prstGeom prst="roundRect">
              <a:avLst>
                <a:gd name="adj" fmla="val 30199"/>
              </a:avLst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4400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審 査</a:t>
              </a:r>
            </a:p>
          </p:txBody>
        </p:sp>
      </p:grp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191900B4-BF91-9639-D7E6-B3E0F858B22F}"/>
              </a:ext>
            </a:extLst>
          </p:cNvPr>
          <p:cNvSpPr/>
          <p:nvPr/>
        </p:nvSpPr>
        <p:spPr>
          <a:xfrm>
            <a:off x="5926138" y="3446463"/>
            <a:ext cx="2170112" cy="6477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お金を必要と</a:t>
            </a:r>
            <a:endParaRPr lang="en-US" altLang="ja-JP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している企業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34FC1566-5290-4BBC-2819-A5CFDD490460}"/>
              </a:ext>
            </a:extLst>
          </p:cNvPr>
          <p:cNvGrpSpPr>
            <a:grpSpLocks/>
          </p:cNvGrpSpPr>
          <p:nvPr/>
        </p:nvGrpSpPr>
        <p:grpSpPr bwMode="auto">
          <a:xfrm>
            <a:off x="1262063" y="5419725"/>
            <a:ext cx="6445250" cy="1130300"/>
            <a:chOff x="1261423" y="5419725"/>
            <a:chExt cx="6445890" cy="1130300"/>
          </a:xfrm>
        </p:grpSpPr>
        <p:grpSp>
          <p:nvGrpSpPr>
            <p:cNvPr id="29706" name="グループ化 11">
              <a:extLst>
                <a:ext uri="{FF2B5EF4-FFF2-40B4-BE49-F238E27FC236}">
                  <a16:creationId xmlns:a16="http://schemas.microsoft.com/office/drawing/2014/main" id="{E6DD23CD-9BBA-D631-B7FD-C29606FF52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8615" y="5693828"/>
              <a:ext cx="5908698" cy="730520"/>
              <a:chOff x="2237036" y="5820854"/>
              <a:chExt cx="5148263" cy="636448"/>
            </a:xfrm>
          </p:grpSpPr>
          <p:sp>
            <p:nvSpPr>
              <p:cNvPr id="4" name="角丸四角形 3">
                <a:extLst>
                  <a:ext uri="{FF2B5EF4-FFF2-40B4-BE49-F238E27FC236}">
                    <a16:creationId xmlns:a16="http://schemas.microsoft.com/office/drawing/2014/main" id="{53C1E88D-593C-3320-2CED-AF10D59C37A9}"/>
                  </a:ext>
                </a:extLst>
              </p:cNvPr>
              <p:cNvSpPr/>
              <p:nvPr/>
            </p:nvSpPr>
            <p:spPr bwMode="auto">
              <a:xfrm>
                <a:off x="2236545" y="5821320"/>
                <a:ext cx="5148754" cy="633447"/>
              </a:xfrm>
              <a:prstGeom prst="roundRect">
                <a:avLst/>
              </a:prstGeom>
              <a:solidFill>
                <a:srgbClr val="0070C0"/>
              </a:solidFill>
              <a:ln w="381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7200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</a:t>
                </a:r>
              </a:p>
            </p:txBody>
          </p:sp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D6FDAEE-2CAA-5322-C37F-A327418BA7D2}"/>
                  </a:ext>
                </a:extLst>
              </p:cNvPr>
              <p:cNvSpPr/>
              <p:nvPr/>
            </p:nvSpPr>
            <p:spPr>
              <a:xfrm>
                <a:off x="2341678" y="5936115"/>
                <a:ext cx="4778022" cy="5214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映像を見て確認しよう</a:t>
                </a:r>
              </a:p>
            </p:txBody>
          </p:sp>
        </p:grp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B7FFAD01-E761-19F7-6087-CD3CD1AAD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1423" y="5419725"/>
              <a:ext cx="1238373" cy="11303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信用が支える金融のしくみ_1本編.wmv">
            <a:hlinkClick r:id="" action="ppaction://media"/>
            <a:extLst>
              <a:ext uri="{FF2B5EF4-FFF2-40B4-BE49-F238E27FC236}">
                <a16:creationId xmlns:a16="http://schemas.microsoft.com/office/drawing/2014/main" id="{68049A4C-E4C5-097D-D58A-4C951C5EB81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171575"/>
            <a:ext cx="82645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6D3AE79-912F-66D2-2D9A-2E5444D6929F}"/>
              </a:ext>
            </a:extLst>
          </p:cNvPr>
          <p:cNvSpPr/>
          <p:nvPr/>
        </p:nvSpPr>
        <p:spPr>
          <a:xfrm>
            <a:off x="781050" y="1171575"/>
            <a:ext cx="7648575" cy="44386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0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3_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4" ma:contentTypeDescription="新しいドキュメントを作成します。" ma:contentTypeScope="" ma:versionID="a1b9892835793e5cd2f19a5561b0f3e2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cd7305b9d632c5acfc1d484554d7e205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273F460A-B214-4C19-9CB0-CF10F02DF650}"/>
</file>

<file path=customXml/itemProps2.xml><?xml version="1.0" encoding="utf-8"?>
<ds:datastoreItem xmlns:ds="http://schemas.openxmlformats.org/officeDocument/2006/customXml" ds:itemID="{785BB632-6D25-486D-98A3-49AEB10060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C4768D-1218-4D60-B793-244C6CBC894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692</Words>
  <Application>Microsoft Office PowerPoint</Application>
  <PresentationFormat>画面に合わせる (4:3)</PresentationFormat>
  <Paragraphs>136</Paragraphs>
  <Slides>20</Slides>
  <Notes>5</Notes>
  <HiddenSlides>0</HiddenSlides>
  <MMClips>2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20</vt:i4>
      </vt:variant>
    </vt:vector>
  </HeadingPairs>
  <TitlesOfParts>
    <vt:vector size="22" baseType="lpstr">
      <vt:lpstr>2_Office Theme</vt:lpstr>
      <vt:lpstr>3_Office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あなたと銀行のかかわり　進行スライド</dc:title>
  <dc:creator/>
  <cp:lastModifiedBy/>
  <cp:revision>2</cp:revision>
  <dcterms:created xsi:type="dcterms:W3CDTF">2016-06-14T02:33:32Z</dcterms:created>
  <dcterms:modified xsi:type="dcterms:W3CDTF">2024-08-08T09:04:28Z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</Properties>
</file>