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3"/>
  </p:sldMasterIdLst>
  <p:notesMasterIdLst>
    <p:notesMasterId r:id="rId28"/>
  </p:notesMasterIdLst>
  <p:handoutMasterIdLst>
    <p:handoutMasterId r:id="rId29"/>
  </p:handoutMasterIdLst>
  <p:sldIdLst>
    <p:sldId id="326" r:id="rId4"/>
    <p:sldId id="296" r:id="rId5"/>
    <p:sldId id="289" r:id="rId6"/>
    <p:sldId id="328" r:id="rId7"/>
    <p:sldId id="271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51" r:id="rId17"/>
    <p:sldId id="352" r:id="rId18"/>
    <p:sldId id="340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</p:sldIdLst>
  <p:sldSz cx="9144000" cy="6858000" type="screen4x3"/>
  <p:notesSz cx="7102475" cy="1023302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4">
          <p15:clr>
            <a:srgbClr val="A4A3A4"/>
          </p15:clr>
        </p15:guide>
        <p15:guide id="2" orient="horz" pos="2295">
          <p15:clr>
            <a:srgbClr val="A4A3A4"/>
          </p15:clr>
        </p15:guide>
        <p15:guide id="3" orient="horz" pos="3071">
          <p15:clr>
            <a:srgbClr val="A4A3A4"/>
          </p15:clr>
        </p15:guide>
        <p15:guide id="4" orient="horz" pos="4075">
          <p15:clr>
            <a:srgbClr val="A4A3A4"/>
          </p15:clr>
        </p15:guide>
        <p15:guide id="5" pos="3261">
          <p15:clr>
            <a:srgbClr val="A4A3A4"/>
          </p15:clr>
        </p15:guide>
        <p15:guide id="6" pos="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719E34"/>
    <a:srgbClr val="75A436"/>
    <a:srgbClr val="007CA8"/>
    <a:srgbClr val="0094C8"/>
    <a:srgbClr val="FF9933"/>
    <a:srgbClr val="FFD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338" autoAdjust="0"/>
  </p:normalViewPr>
  <p:slideViewPr>
    <p:cSldViewPr snapToGrid="0">
      <p:cViewPr varScale="1">
        <p:scale>
          <a:sx n="52" d="100"/>
          <a:sy n="52" d="100"/>
        </p:scale>
        <p:origin x="432" y="78"/>
      </p:cViewPr>
      <p:guideLst>
        <p:guide orient="horz" pos="1544"/>
        <p:guide orient="horz" pos="2295"/>
        <p:guide orient="horz" pos="3071"/>
        <p:guide orient="horz" pos="4075"/>
        <p:guide pos="3261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9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6026994-8839-31FA-EABA-282DA3723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C35A75-90E6-A952-60A3-41493B428D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FD8E336-0F7C-4B29-9470-CB97C90FC500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FFFCF0-762E-B752-F69B-06A0B24DE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D5E6F8-4CA4-BD01-122F-57F2EAC363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67E703-A02A-4887-8BE9-B58DA2783A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96DE970-C746-1E73-C31C-6352BB52D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B7FD0F-8DC8-11B3-7412-7F1DFC6921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2F1882C-962F-4C9E-BE2A-83D55FC2A539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79B9AC8-92BC-8393-BE51-B365E9467A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B0F17F51-3B18-D6A5-660C-39AF3B210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45B773-EB74-72B3-9D83-9B56D608F6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EA8A88-5D58-D24C-6AF0-517BE3EF9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EC7302-0414-4CAE-92A2-ABB65F77CF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id="{C3813B06-16A6-C824-C025-AA47453CA1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id="{FF5BA2E8-74B4-93BE-C3A3-832A80DBB8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id="{8370E598-6C4F-9A66-97DC-A656165D9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314A766-5F7B-492D-BE35-77528DEE51D5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>
            <a:extLst>
              <a:ext uri="{FF2B5EF4-FFF2-40B4-BE49-F238E27FC236}">
                <a16:creationId xmlns:a16="http://schemas.microsoft.com/office/drawing/2014/main" id="{644F9A76-B652-6A48-996A-5FD7B15B6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>
            <a:extLst>
              <a:ext uri="{FF2B5EF4-FFF2-40B4-BE49-F238E27FC236}">
                <a16:creationId xmlns:a16="http://schemas.microsoft.com/office/drawing/2014/main" id="{AF9C1BDD-67E3-3F6F-851F-97BE0624C5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4820" name="スライド番号プレースホルダー 3">
            <a:extLst>
              <a:ext uri="{FF2B5EF4-FFF2-40B4-BE49-F238E27FC236}">
                <a16:creationId xmlns:a16="http://schemas.microsoft.com/office/drawing/2014/main" id="{F92FD1C0-E1BC-880E-7398-8B40B3B06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1C3EFD-A518-48B8-A560-7A02CF2C3A8B}" type="slidenum">
              <a:rPr lang="ja-JP" altLang="en-US" sz="1300"/>
              <a:pPr>
                <a:spcBef>
                  <a:spcPct val="0"/>
                </a:spcBef>
              </a:pPr>
              <a:t>13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>
            <a:extLst>
              <a:ext uri="{FF2B5EF4-FFF2-40B4-BE49-F238E27FC236}">
                <a16:creationId xmlns:a16="http://schemas.microsoft.com/office/drawing/2014/main" id="{C489E806-146D-5B12-0914-4331999A34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ー 2">
            <a:extLst>
              <a:ext uri="{FF2B5EF4-FFF2-40B4-BE49-F238E27FC236}">
                <a16:creationId xmlns:a16="http://schemas.microsoft.com/office/drawing/2014/main" id="{E61EDD44-D158-CA2D-F7E0-7D4D57DC76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9940" name="スライド番号プレースホルダー 3">
            <a:extLst>
              <a:ext uri="{FF2B5EF4-FFF2-40B4-BE49-F238E27FC236}">
                <a16:creationId xmlns:a16="http://schemas.microsoft.com/office/drawing/2014/main" id="{2DAD69F3-94E6-6344-4F0B-A207EF2BF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332A5B-EB4B-4B68-B094-876401AA91E4}" type="slidenum">
              <a:rPr lang="ja-JP" altLang="en-US" sz="1300"/>
              <a:pPr>
                <a:spcBef>
                  <a:spcPct val="0"/>
                </a:spcBef>
              </a:pPr>
              <a:t>17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>
            <a:extLst>
              <a:ext uri="{FF2B5EF4-FFF2-40B4-BE49-F238E27FC236}">
                <a16:creationId xmlns:a16="http://schemas.microsoft.com/office/drawing/2014/main" id="{EF3530FE-2409-8752-F8DF-09EA4DC3A1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>
            <a:extLst>
              <a:ext uri="{FF2B5EF4-FFF2-40B4-BE49-F238E27FC236}">
                <a16:creationId xmlns:a16="http://schemas.microsoft.com/office/drawing/2014/main" id="{9BA1ADE6-FD9B-385D-869E-1697BE4A5E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988" name="スライド番号プレースホルダー 3">
            <a:extLst>
              <a:ext uri="{FF2B5EF4-FFF2-40B4-BE49-F238E27FC236}">
                <a16:creationId xmlns:a16="http://schemas.microsoft.com/office/drawing/2014/main" id="{0EB290F8-30EE-BC48-DA36-0C6294E86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B38FE-8FFE-42EF-9C3A-86EB6C4799AF}" type="slidenum">
              <a:rPr lang="ja-JP" altLang="en-US" sz="1300"/>
              <a:pPr>
                <a:spcBef>
                  <a:spcPct val="0"/>
                </a:spcBef>
              </a:pPr>
              <a:t>18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>
            <a:extLst>
              <a:ext uri="{FF2B5EF4-FFF2-40B4-BE49-F238E27FC236}">
                <a16:creationId xmlns:a16="http://schemas.microsoft.com/office/drawing/2014/main" id="{3D2D5518-06AC-687F-0CC5-0D189FE5B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ー 2">
            <a:extLst>
              <a:ext uri="{FF2B5EF4-FFF2-40B4-BE49-F238E27FC236}">
                <a16:creationId xmlns:a16="http://schemas.microsoft.com/office/drawing/2014/main" id="{1342F4B7-C77A-F707-7698-7363EDE3E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4036" name="スライド番号プレースホルダー 3">
            <a:extLst>
              <a:ext uri="{FF2B5EF4-FFF2-40B4-BE49-F238E27FC236}">
                <a16:creationId xmlns:a16="http://schemas.microsoft.com/office/drawing/2014/main" id="{5EC666A6-09C5-0C59-711A-F44E15164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569F07-2259-4294-B58E-248F6AE89D09}" type="slidenum">
              <a:rPr lang="ja-JP" altLang="en-US" sz="1300"/>
              <a:pPr>
                <a:spcBef>
                  <a:spcPct val="0"/>
                </a:spcBef>
              </a:pPr>
              <a:t>19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7E9E1453-A83B-1EAE-9230-406FF09750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CBB6E47A-D7E6-AE37-7441-4382D91BB3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6084" name="スライド番号プレースホルダー 3">
            <a:extLst>
              <a:ext uri="{FF2B5EF4-FFF2-40B4-BE49-F238E27FC236}">
                <a16:creationId xmlns:a16="http://schemas.microsoft.com/office/drawing/2014/main" id="{C7276562-374D-0DB7-C16B-8FF9D3CF1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01007B-388C-4B17-BABE-09E3E34C42D3}" type="slidenum">
              <a:rPr lang="ja-JP" altLang="en-US" sz="1300"/>
              <a:pPr>
                <a:spcBef>
                  <a:spcPct val="0"/>
                </a:spcBef>
              </a:pPr>
              <a:t>20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>
            <a:extLst>
              <a:ext uri="{FF2B5EF4-FFF2-40B4-BE49-F238E27FC236}">
                <a16:creationId xmlns:a16="http://schemas.microsoft.com/office/drawing/2014/main" id="{FDAB530B-81A5-95B1-52FE-69AFCFF54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ー 2">
            <a:extLst>
              <a:ext uri="{FF2B5EF4-FFF2-40B4-BE49-F238E27FC236}">
                <a16:creationId xmlns:a16="http://schemas.microsoft.com/office/drawing/2014/main" id="{6E3E63D0-39F8-A73F-A7DC-59A1D93B03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8132" name="スライド番号プレースホルダー 3">
            <a:extLst>
              <a:ext uri="{FF2B5EF4-FFF2-40B4-BE49-F238E27FC236}">
                <a16:creationId xmlns:a16="http://schemas.microsoft.com/office/drawing/2014/main" id="{9BA68E93-2CF8-4BBE-7D65-8D505083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710DD9-D5D5-47B4-BDB3-38EAA4DC957B}" type="slidenum">
              <a:rPr lang="ja-JP" altLang="en-US" sz="1300"/>
              <a:pPr>
                <a:spcBef>
                  <a:spcPct val="0"/>
                </a:spcBef>
              </a:pPr>
              <a:t>21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>
            <a:extLst>
              <a:ext uri="{FF2B5EF4-FFF2-40B4-BE49-F238E27FC236}">
                <a16:creationId xmlns:a16="http://schemas.microsoft.com/office/drawing/2014/main" id="{6C3048D5-7607-902F-5315-44E7AE599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>
            <a:extLst>
              <a:ext uri="{FF2B5EF4-FFF2-40B4-BE49-F238E27FC236}">
                <a16:creationId xmlns:a16="http://schemas.microsoft.com/office/drawing/2014/main" id="{497F5006-B65E-208B-F62D-2D38CAE9A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>
            <a:extLst>
              <a:ext uri="{FF2B5EF4-FFF2-40B4-BE49-F238E27FC236}">
                <a16:creationId xmlns:a16="http://schemas.microsoft.com/office/drawing/2014/main" id="{17982D30-F320-077E-230F-EC86FACB5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6136CB-777E-483A-9C69-3694D6267306}" type="slidenum">
              <a:rPr lang="ja-JP" altLang="en-US" sz="1300"/>
              <a:pPr>
                <a:spcBef>
                  <a:spcPct val="0"/>
                </a:spcBef>
              </a:pPr>
              <a:t>22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>
            <a:extLst>
              <a:ext uri="{FF2B5EF4-FFF2-40B4-BE49-F238E27FC236}">
                <a16:creationId xmlns:a16="http://schemas.microsoft.com/office/drawing/2014/main" id="{3230C891-7929-C131-A383-1630BC546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>
            <a:extLst>
              <a:ext uri="{FF2B5EF4-FFF2-40B4-BE49-F238E27FC236}">
                <a16:creationId xmlns:a16="http://schemas.microsoft.com/office/drawing/2014/main" id="{4000AE91-5451-6CEF-27F6-09D052851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2228" name="スライド番号プレースホルダー 3">
            <a:extLst>
              <a:ext uri="{FF2B5EF4-FFF2-40B4-BE49-F238E27FC236}">
                <a16:creationId xmlns:a16="http://schemas.microsoft.com/office/drawing/2014/main" id="{8DD26425-2DD3-4DEC-4E35-E7E009385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4A0CFC-B7FD-4CA6-9F7D-C242F4C6E223}" type="slidenum">
              <a:rPr lang="ja-JP" altLang="en-US" sz="1300"/>
              <a:pPr>
                <a:spcBef>
                  <a:spcPct val="0"/>
                </a:spcBef>
              </a:pPr>
              <a:t>23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>
            <a:extLst>
              <a:ext uri="{FF2B5EF4-FFF2-40B4-BE49-F238E27FC236}">
                <a16:creationId xmlns:a16="http://schemas.microsoft.com/office/drawing/2014/main" id="{CFA7211E-535E-6523-2928-A3A5E184D9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ー 2">
            <a:extLst>
              <a:ext uri="{FF2B5EF4-FFF2-40B4-BE49-F238E27FC236}">
                <a16:creationId xmlns:a16="http://schemas.microsoft.com/office/drawing/2014/main" id="{FD7EEE5D-E03D-EF07-3EB6-FB3F9C1EC7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4276" name="スライド番号プレースホルダー 3">
            <a:extLst>
              <a:ext uri="{FF2B5EF4-FFF2-40B4-BE49-F238E27FC236}">
                <a16:creationId xmlns:a16="http://schemas.microsoft.com/office/drawing/2014/main" id="{CCE07A83-E439-DE82-7EE8-5333746B2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8583D4-68ED-4AA4-94FC-E6FACE931AFA}" type="slidenum">
              <a:rPr lang="ja-JP" altLang="en-US" sz="1300"/>
              <a:pPr>
                <a:spcBef>
                  <a:spcPct val="0"/>
                </a:spcBef>
              </a:pPr>
              <a:t>24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id="{101C3499-EEF2-CEAA-F054-19000FB56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id="{5FC7339E-39DC-A7FD-546E-02087FCB73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>
            <a:extLst>
              <a:ext uri="{FF2B5EF4-FFF2-40B4-BE49-F238E27FC236}">
                <a16:creationId xmlns:a16="http://schemas.microsoft.com/office/drawing/2014/main" id="{5E69F7A0-EAB6-75A4-A7AB-B3886D781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C54B7E-D6B6-4A86-A3D0-B807D5CBA71F}" type="slidenum">
              <a:rPr lang="ja-JP" altLang="en-US" sz="1300"/>
              <a:pPr>
                <a:spcBef>
                  <a:spcPct val="0"/>
                </a:spcBef>
              </a:pPr>
              <a:t>2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id="{20D0A8FE-8BE8-C130-6A6C-1CBDD8E89E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id="{F3664572-EE76-E3D6-6E2B-BE792B26BA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id="{40537C6F-7704-15D7-5765-F17CA4D14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19B778-E6FE-4D1B-A928-60C732D97612}" type="slidenum">
              <a:rPr lang="ja-JP" altLang="en-US" sz="1300"/>
              <a:pPr>
                <a:spcBef>
                  <a:spcPct val="0"/>
                </a:spcBef>
              </a:pPr>
              <a:t>3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054C4B80-25CD-5517-5381-C9730C5A09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770B774E-CD15-F0C0-9211-B568F19F4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3255BC91-52B1-CA8B-541C-644B08FCE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450772-38B6-4494-8613-5DD668A8D8E5}" type="slidenum">
              <a:rPr lang="ja-JP" altLang="en-US" sz="1300"/>
              <a:pPr>
                <a:spcBef>
                  <a:spcPct val="0"/>
                </a:spcBef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2BFF069C-9542-98A6-792F-6555CA6B6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CA133642-2C0E-F05F-62A9-4F353F1601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2532" name="スライド番号プレースホルダー 3">
            <a:extLst>
              <a:ext uri="{FF2B5EF4-FFF2-40B4-BE49-F238E27FC236}">
                <a16:creationId xmlns:a16="http://schemas.microsoft.com/office/drawing/2014/main" id="{1FF395CC-0677-581E-AF1E-408FF72D9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3EAA78-C739-40E8-A1C4-E8FC0B42002B}" type="slidenum">
              <a:rPr lang="ja-JP" altLang="en-US" sz="1300"/>
              <a:pPr>
                <a:spcBef>
                  <a:spcPct val="0"/>
                </a:spcBef>
              </a:pPr>
              <a:t>6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1DA05D9F-7D70-7589-4D3B-117BD1012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D1DFEC30-E1A7-56A4-6488-AC352A9F92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4580" name="スライド番号プレースホルダー 3">
            <a:extLst>
              <a:ext uri="{FF2B5EF4-FFF2-40B4-BE49-F238E27FC236}">
                <a16:creationId xmlns:a16="http://schemas.microsoft.com/office/drawing/2014/main" id="{986308D0-7E3C-B994-C51A-0BB14BF64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7A5EA2-C8EC-48E5-852E-92C204B79BEF}" type="slidenum">
              <a:rPr lang="ja-JP" altLang="en-US" sz="1300"/>
              <a:pPr>
                <a:spcBef>
                  <a:spcPct val="0"/>
                </a:spcBef>
              </a:pPr>
              <a:t>7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C47B1C72-1003-8C2A-75AD-E5CA27480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F8B45E4E-1BB1-B55A-F29C-6D8B556A3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845717BA-A71A-3CCE-864A-42D8CDBC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8D3799-D94A-4286-8A19-F7E6A57B4C34}" type="slidenum">
              <a:rPr lang="ja-JP" altLang="en-US" sz="1300"/>
              <a:pPr>
                <a:spcBef>
                  <a:spcPct val="0"/>
                </a:spcBef>
              </a:pPr>
              <a:t>8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>
            <a:extLst>
              <a:ext uri="{FF2B5EF4-FFF2-40B4-BE49-F238E27FC236}">
                <a16:creationId xmlns:a16="http://schemas.microsoft.com/office/drawing/2014/main" id="{B914AC21-F6D2-A155-3C76-9D9DD70DB5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>
            <a:extLst>
              <a:ext uri="{FF2B5EF4-FFF2-40B4-BE49-F238E27FC236}">
                <a16:creationId xmlns:a16="http://schemas.microsoft.com/office/drawing/2014/main" id="{0C2FCFA5-E153-01E3-27DE-99EDB88D44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9700" name="スライド番号プレースホルダー 3">
            <a:extLst>
              <a:ext uri="{FF2B5EF4-FFF2-40B4-BE49-F238E27FC236}">
                <a16:creationId xmlns:a16="http://schemas.microsoft.com/office/drawing/2014/main" id="{0EDE6AFF-CD1A-1931-9AFA-912280650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3802C7-7A60-40D5-87F2-69497011A2B4}" type="slidenum">
              <a:rPr lang="ja-JP" altLang="en-US" sz="1300"/>
              <a:pPr>
                <a:spcBef>
                  <a:spcPct val="0"/>
                </a:spcBef>
              </a:pPr>
              <a:t>10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C1C30486-748C-1C41-EDF0-254746C61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8EA6FFA9-453C-A9C4-1175-01CA9103CE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6548E481-EE3D-01B4-30E8-6C11C05FF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1688" indent="-3063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350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303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25675" indent="-244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828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1400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972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054475" indent="-244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D86EE7-0897-4348-B4B3-FEFA7DC4FF1C}" type="slidenum">
              <a:rPr lang="ja-JP" altLang="en-US" sz="1300"/>
              <a:pPr>
                <a:spcBef>
                  <a:spcPct val="0"/>
                </a:spcBef>
              </a:pPr>
              <a:t>12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0ECA3D-9F83-C7E7-E1A1-4642C4F295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6D698A-EFD0-9D45-5981-1E1FCF0A0358}"/>
              </a:ext>
            </a:extLst>
          </p:cNvPr>
          <p:cNvSpPr/>
          <p:nvPr userDrawn="1"/>
        </p:nvSpPr>
        <p:spPr>
          <a:xfrm>
            <a:off x="225425" y="1274763"/>
            <a:ext cx="8721725" cy="5381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970B6885-85CF-F41C-120E-9218394347DE}"/>
              </a:ext>
            </a:extLst>
          </p:cNvPr>
          <p:cNvSpPr/>
          <p:nvPr userDrawn="1"/>
        </p:nvSpPr>
        <p:spPr>
          <a:xfrm flipV="1">
            <a:off x="225425" y="-155575"/>
            <a:ext cx="8721725" cy="1274763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81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5F8B25"/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3FC4818A-A612-25F0-45DF-146F7E17094C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064AEA0F-620E-452F-A98E-8E4DFD6CF0DC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4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ACF0EA-D81F-46B1-C4AE-E252B3BB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C2CD-335B-4CAD-85A8-2A2BF6E267F3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D175F0-F6FF-96AF-94C6-ACD48974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61792B-3EDD-3F28-552D-93C53339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E948-E386-4D63-93B4-2C87A65E40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348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oundRect">
            <a:avLst>
              <a:gd name="adj" fmla="val 47626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F4C4F2-9EF5-86C9-7426-E8BB50C9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8D74-C2EA-467C-AC0C-A8BA551FDBDA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2CF23E-300A-7F47-BC92-0481B928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F30DC-E63C-3097-D512-928C83A2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7472-7303-4053-81E6-808F548AC4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932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567D-83E9-0550-CF24-340C4AA8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7DC3-84A8-4E20-9B12-5BF2E987415F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C60F-A5DA-A589-3423-C1444DE6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50BB-41B5-3CB0-BA34-F4C8D95D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8923-46E0-4F57-92C8-B8A64E02DB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518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oundRect">
            <a:avLst>
              <a:gd name="adj" fmla="val 47626"/>
            </a:avLst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731E-2A3C-93FA-4FD0-B89937EB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4843-E4A9-4F87-8419-7A8EA6C4C39F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FE652-7E98-5B71-D2A9-39979254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1ECF1-DB32-B7EA-1343-CECF7D01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5D1D-865F-4577-BD8D-DBFB879E44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73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6">
            <a:extLst>
              <a:ext uri="{FF2B5EF4-FFF2-40B4-BE49-F238E27FC236}">
                <a16:creationId xmlns:a16="http://schemas.microsoft.com/office/drawing/2014/main" id="{00471670-817B-FAEF-33E8-EA5322A94A4D}"/>
              </a:ext>
            </a:extLst>
          </p:cNvPr>
          <p:cNvSpPr/>
          <p:nvPr userDrawn="1"/>
        </p:nvSpPr>
        <p:spPr>
          <a:xfrm>
            <a:off x="254000" y="974725"/>
            <a:ext cx="8656638" cy="5746750"/>
          </a:xfrm>
          <a:prstGeom prst="roundRect">
            <a:avLst>
              <a:gd name="adj" fmla="val 3255"/>
            </a:avLst>
          </a:prstGeom>
          <a:solidFill>
            <a:schemeClr val="bg1"/>
          </a:solidFill>
          <a:ln w="101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AB6A4AC-5776-E352-74B3-14C8F887989E}"/>
              </a:ext>
            </a:extLst>
          </p:cNvPr>
          <p:cNvSpPr txBox="1">
            <a:spLocks/>
          </p:cNvSpPr>
          <p:nvPr userDrawn="1"/>
        </p:nvSpPr>
        <p:spPr>
          <a:xfrm>
            <a:off x="223838" y="144463"/>
            <a:ext cx="8788400" cy="722312"/>
          </a:xfrm>
          <a:prstGeom prst="roundRect">
            <a:avLst>
              <a:gd name="adj" fmla="val 47626"/>
            </a:avLst>
          </a:prstGeom>
          <a:solidFill>
            <a:srgbClr val="00B050"/>
          </a:solidFill>
        </p:spPr>
        <p:txBody>
          <a:bodyPr tIns="14400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34939"/>
            <a:ext cx="8788400" cy="72199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E6188D-601B-9052-FE7B-1070686C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8889-7E51-4512-9FF0-784DF18DD636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B968E1-D29C-4001-E5D3-311BD131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FBC43C-512D-1394-3D93-FE57672D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5C27D9-C49D-435E-B411-4A13F1938A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369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86EE93-CFDF-281C-456A-6D6479EBA03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78F992-3A03-BFDA-82A4-68775D7AADCB}"/>
              </a:ext>
            </a:extLst>
          </p:cNvPr>
          <p:cNvSpPr/>
          <p:nvPr userDrawn="1"/>
        </p:nvSpPr>
        <p:spPr>
          <a:xfrm>
            <a:off x="225425" y="963613"/>
            <a:ext cx="8721725" cy="5692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DADB113F-EC69-DE92-6BF2-212720AE40AD}"/>
              </a:ext>
            </a:extLst>
          </p:cNvPr>
          <p:cNvSpPr/>
          <p:nvPr userDrawn="1"/>
        </p:nvSpPr>
        <p:spPr>
          <a:xfrm flipV="1">
            <a:off x="225425" y="-468313"/>
            <a:ext cx="8721725" cy="1274763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81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5F8B25"/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08F1DD4-412A-87A0-D4EF-F8C4981E2B62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220C2E26-46E2-43FC-BBE7-14D6C7760C17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CDF16E-794A-5C0F-CFE2-2EE91C02B68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F91FE4-4C8F-D442-64D6-B89FDF7B49E2}"/>
              </a:ext>
            </a:extLst>
          </p:cNvPr>
          <p:cNvSpPr/>
          <p:nvPr userDrawn="1"/>
        </p:nvSpPr>
        <p:spPr>
          <a:xfrm>
            <a:off x="444499" y="508000"/>
            <a:ext cx="8280401" cy="5935662"/>
          </a:xfrm>
          <a:prstGeom prst="rect">
            <a:avLst/>
          </a:prstGeom>
          <a:solidFill>
            <a:srgbClr val="F9FCF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A6D707-81BF-C7EC-7AF2-9C658C880C15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DA9A02D6-1DC3-40DC-9FF0-B1D9740DFBB5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869EA2-9148-C821-82A4-B43AA26509E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74A253-BCF5-E048-50B2-C4A6A75EC3FA}"/>
              </a:ext>
            </a:extLst>
          </p:cNvPr>
          <p:cNvSpPr/>
          <p:nvPr userDrawn="1"/>
        </p:nvSpPr>
        <p:spPr>
          <a:xfrm>
            <a:off x="225425" y="963613"/>
            <a:ext cx="8721725" cy="5692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115A9CFD-C19F-EC9A-2E1B-F2F1BB1E76BC}"/>
              </a:ext>
            </a:extLst>
          </p:cNvPr>
          <p:cNvSpPr/>
          <p:nvPr userDrawn="1"/>
        </p:nvSpPr>
        <p:spPr>
          <a:xfrm flipV="1">
            <a:off x="225425" y="-468313"/>
            <a:ext cx="8721725" cy="1274763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bg1"/>
              </a:gs>
              <a:gs pos="8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444E2CA-369B-D42D-4834-0518B9695CAA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479F06BB-28C3-4538-81C2-71D0BDFAFAA3}" type="slidenum">
              <a:rPr lang="ja-JP" altLang="en-US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5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FCA48F-0933-DE9F-352F-ED5D260C7F4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sm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F0DCA68-B72C-9436-2F8A-7B6CA807E85A}"/>
              </a:ext>
            </a:extLst>
          </p:cNvPr>
          <p:cNvSpPr/>
          <p:nvPr userDrawn="1"/>
        </p:nvSpPr>
        <p:spPr>
          <a:xfrm>
            <a:off x="225425" y="1731963"/>
            <a:ext cx="8721725" cy="49244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1 つの角を切り取った四角形 8">
            <a:extLst>
              <a:ext uri="{FF2B5EF4-FFF2-40B4-BE49-F238E27FC236}">
                <a16:creationId xmlns:a16="http://schemas.microsoft.com/office/drawing/2014/main" id="{EF9CBDA5-9361-241F-4D65-2D8DE05E6674}"/>
              </a:ext>
            </a:extLst>
          </p:cNvPr>
          <p:cNvSpPr/>
          <p:nvPr userDrawn="1"/>
        </p:nvSpPr>
        <p:spPr>
          <a:xfrm flipV="1">
            <a:off x="225425" y="-69850"/>
            <a:ext cx="8721725" cy="1641475"/>
          </a:xfrm>
          <a:prstGeom prst="snip1Rect">
            <a:avLst>
              <a:gd name="adj" fmla="val 2823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81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5F8B25"/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04B43C89-EA86-A561-4683-7D7750B37511}"/>
              </a:ext>
            </a:extLst>
          </p:cNvPr>
          <p:cNvSpPr txBox="1">
            <a:spLocks/>
          </p:cNvSpPr>
          <p:nvPr userDrawn="1"/>
        </p:nvSpPr>
        <p:spPr>
          <a:xfrm>
            <a:off x="8532813" y="6678613"/>
            <a:ext cx="611187" cy="157162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C95B7957-A9EE-45B4-9F7F-488E63065AE3}" type="slidenum">
              <a:rPr lang="ja-JP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9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oundRect">
            <a:avLst>
              <a:gd name="adj" fmla="val 47626"/>
            </a:avLst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21F342-947B-6E3A-FDFB-64D24385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D285-3F8F-44E3-A444-A8069888733E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B66854-EBB3-405D-DB9A-43877F96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19D114-4625-2461-F3B0-3A7741EA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1119-399A-4717-AE45-1C4B819BCF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554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rgbClr val="D1E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6">
            <a:extLst>
              <a:ext uri="{FF2B5EF4-FFF2-40B4-BE49-F238E27FC236}">
                <a16:creationId xmlns:a16="http://schemas.microsoft.com/office/drawing/2014/main" id="{44743ABC-84E1-4385-66CE-80BEF2146BB9}"/>
              </a:ext>
            </a:extLst>
          </p:cNvPr>
          <p:cNvSpPr/>
          <p:nvPr userDrawn="1"/>
        </p:nvSpPr>
        <p:spPr>
          <a:xfrm>
            <a:off x="436563" y="447675"/>
            <a:ext cx="8189912" cy="5994400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09521"/>
            <a:ext cx="7518400" cy="15408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A49999D-B87F-5842-F5AD-3D0E8B44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41E0-E131-43E4-A462-4645BB962F93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CCC0C4F-6457-439F-B510-42B7906A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2B2285-9BEC-86C2-292F-449A59AB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4CAF9-3ECA-422C-B3B4-5EBC25DFE8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76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bg>
      <p:bgPr>
        <a:solidFill>
          <a:srgbClr val="D1E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6">
            <a:extLst>
              <a:ext uri="{FF2B5EF4-FFF2-40B4-BE49-F238E27FC236}">
                <a16:creationId xmlns:a16="http://schemas.microsoft.com/office/drawing/2014/main" id="{6D8DF2D2-F79D-1733-B028-77CEAEF49E6C}"/>
              </a:ext>
            </a:extLst>
          </p:cNvPr>
          <p:cNvSpPr/>
          <p:nvPr userDrawn="1"/>
        </p:nvSpPr>
        <p:spPr>
          <a:xfrm>
            <a:off x="436563" y="447675"/>
            <a:ext cx="8189912" cy="5994400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09521"/>
            <a:ext cx="7518400" cy="15408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8DFD58B-A459-57BC-DD26-BE8EF0C4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323F-6415-4414-A264-6A97B30B6B36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07102B0-5622-8017-EF5D-40222AE2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A63DB05-9B76-F337-6136-4ADE1C4B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CB1ACE-76B1-420A-B596-6DA888B719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161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7A0F33-B963-CB66-0DC0-DE0C291F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E341-1386-4D40-B5E3-CF4F07938DE2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163866-6548-ACB6-D891-3DD0108B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47095D-3DAE-F078-8DE3-B646BEAD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9F4B-913D-4902-9C96-4353CBCB8E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60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10A7492C-2E72-0DC8-DDD7-0AEF537EF6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58973-199D-0B3E-B02E-40F106274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2624B2-DA93-4DBB-A83D-7F5593827025}" type="datetime1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73DC0-733E-CB12-7434-D38CB1CC5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A45B-FE91-4AF7-C059-800B4C53E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9125" y="6370638"/>
            <a:ext cx="611188" cy="1571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AA8CADF-38C9-4515-A728-3A67E0E5C6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49" r:id="rId6"/>
    <p:sldLayoutId id="2147484960" r:id="rId7"/>
    <p:sldLayoutId id="2147484961" r:id="rId8"/>
    <p:sldLayoutId id="2147484950" r:id="rId9"/>
    <p:sldLayoutId id="2147484951" r:id="rId10"/>
    <p:sldLayoutId id="2147484952" r:id="rId11"/>
    <p:sldLayoutId id="2147484953" r:id="rId12"/>
    <p:sldLayoutId id="2147484954" r:id="rId13"/>
    <p:sldLayoutId id="2147484962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itchFamily="50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7.jpeg"/><Relationship Id="rId10" Type="http://schemas.openxmlformats.org/officeDocument/2006/relationships/image" Target="../media/image44.png"/><Relationship Id="rId4" Type="http://schemas.openxmlformats.org/officeDocument/2006/relationships/image" Target="../media/image39.jpe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5.png"/><Relationship Id="rId7" Type="http://schemas.openxmlformats.org/officeDocument/2006/relationships/image" Target="../media/image39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42.png"/><Relationship Id="rId5" Type="http://schemas.openxmlformats.org/officeDocument/2006/relationships/image" Target="../media/image20.png"/><Relationship Id="rId10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5.jpeg"/><Relationship Id="rId10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E11065-0B94-82A8-E8D3-3210D1CAA8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4B3D2D-A9EE-52B6-1BA5-B696309F4B22}"/>
              </a:ext>
            </a:extLst>
          </p:cNvPr>
          <p:cNvSpPr/>
          <p:nvPr/>
        </p:nvSpPr>
        <p:spPr>
          <a:xfrm>
            <a:off x="268299" y="4198937"/>
            <a:ext cx="8595360" cy="2458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12294" name="図 6">
            <a:extLst>
              <a:ext uri="{FF2B5EF4-FFF2-40B4-BE49-F238E27FC236}">
                <a16:creationId xmlns:a16="http://schemas.microsoft.com/office/drawing/2014/main" id="{7B20F22B-98C8-A6F3-F6E2-278CEAB32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5010150"/>
            <a:ext cx="13223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図 5">
            <a:extLst>
              <a:ext uri="{FF2B5EF4-FFF2-40B4-BE49-F238E27FC236}">
                <a16:creationId xmlns:a16="http://schemas.microsoft.com/office/drawing/2014/main" id="{DD2AF62E-777F-0EA5-DD4F-94B8CEB88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5097463"/>
            <a:ext cx="18351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6E2071F-F842-EE35-4A9E-CB27C0739D2A}"/>
              </a:ext>
            </a:extLst>
          </p:cNvPr>
          <p:cNvSpPr txBox="1">
            <a:spLocks/>
          </p:cNvSpPr>
          <p:nvPr/>
        </p:nvSpPr>
        <p:spPr>
          <a:xfrm>
            <a:off x="0" y="1504950"/>
            <a:ext cx="9144000" cy="12382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ja-JP" altLang="ja-JP" sz="65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メイリオ" panose="020B0604030504040204" pitchFamily="50" charset="-128"/>
              </a:rPr>
              <a:t>あなたの預金が生み出す</a:t>
            </a:r>
            <a:endParaRPr lang="en-US" altLang="ja-JP" sz="6500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ja-JP" altLang="ja-JP" sz="65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メイリオ" panose="020B0604030504040204" pitchFamily="50" charset="-128"/>
              </a:rPr>
              <a:t>社会の発展</a:t>
            </a:r>
            <a:endParaRPr lang="en-US" altLang="ja-JP" sz="6500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メイリオ" panose="020B0604030504040204" pitchFamily="50" charset="-128"/>
            </a:endParaRPr>
          </a:p>
        </p:txBody>
      </p:sp>
      <p:pic>
        <p:nvPicPr>
          <p:cNvPr id="12297" name="Picture 21" descr="zenginkyo">
            <a:extLst>
              <a:ext uri="{FF2B5EF4-FFF2-40B4-BE49-F238E27FC236}">
                <a16:creationId xmlns:a16="http://schemas.microsoft.com/office/drawing/2014/main" id="{6F25C19A-85A4-4C86-57BC-58E0F692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367213"/>
            <a:ext cx="717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図 11">
            <a:extLst>
              <a:ext uri="{FF2B5EF4-FFF2-40B4-BE49-F238E27FC236}">
                <a16:creationId xmlns:a16="http://schemas.microsoft.com/office/drawing/2014/main" id="{A44D19EC-4F70-77B1-454C-8704E8551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433888"/>
            <a:ext cx="41433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E87F7E9-7A48-E066-92B1-26B9CFB76F9D}"/>
              </a:ext>
            </a:extLst>
          </p:cNvPr>
          <p:cNvSpPr/>
          <p:nvPr/>
        </p:nvSpPr>
        <p:spPr>
          <a:xfrm>
            <a:off x="268299" y="3215890"/>
            <a:ext cx="8595359" cy="720000"/>
          </a:xfrm>
          <a:prstGeom prst="rect">
            <a:avLst/>
          </a:prstGeom>
          <a:gradFill>
            <a:gsLst>
              <a:gs pos="93000">
                <a:schemeClr val="bg1"/>
              </a:gs>
              <a:gs pos="7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effectLst/>
        </p:spPr>
        <p:txBody>
          <a:bodyPr wrap="none" lIns="0" tIns="0" rIns="0" bIns="36000" anchor="ctr"/>
          <a:lstStyle/>
          <a:p>
            <a:pPr algn="ctr" eaLnBrk="1" fontAlgn="auto" hangingPunct="1">
              <a:lnSpc>
                <a:spcPts val="5000"/>
              </a:lnSpc>
              <a:spcAft>
                <a:spcPts val="0"/>
              </a:spcAft>
              <a:defRPr/>
            </a:pPr>
            <a:r>
              <a:rPr lang="ja-JP" altLang="ja-JP" sz="36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～お金の流れが与える影響を考える～</a:t>
            </a:r>
            <a:endParaRPr lang="ja-JP" altLang="en-US" sz="3600" b="1" spc="3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2302" name="グループ化 22">
            <a:extLst>
              <a:ext uri="{FF2B5EF4-FFF2-40B4-BE49-F238E27FC236}">
                <a16:creationId xmlns:a16="http://schemas.microsoft.com/office/drawing/2014/main" id="{4D8ED398-748F-C5A6-52BE-1D0D6E19AA0E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220663"/>
            <a:ext cx="3219450" cy="690562"/>
            <a:chOff x="2843966" y="3727493"/>
            <a:chExt cx="3220372" cy="690957"/>
          </a:xfrm>
        </p:grpSpPr>
        <p:sp>
          <p:nvSpPr>
            <p:cNvPr id="12303" name="正方形/長方形 15">
              <a:extLst>
                <a:ext uri="{FF2B5EF4-FFF2-40B4-BE49-F238E27FC236}">
                  <a16:creationId xmlns:a16="http://schemas.microsoft.com/office/drawing/2014/main" id="{484289C9-354E-92FA-F63C-04B02DC9A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835" y="3874651"/>
              <a:ext cx="23391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2400" b="1">
                  <a:solidFill>
                    <a:schemeClr val="bg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ワークショップ</a:t>
              </a:r>
              <a:endParaRPr lang="en-US" altLang="ja-JP" sz="2400" b="1">
                <a:solidFill>
                  <a:schemeClr val="bg1"/>
                </a:solidFill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38AC2333-DAFD-B761-7162-7D33A6774A76}"/>
                </a:ext>
              </a:extLst>
            </p:cNvPr>
            <p:cNvSpPr/>
            <p:nvPr/>
          </p:nvSpPr>
          <p:spPr>
            <a:xfrm>
              <a:off x="2843966" y="3816444"/>
              <a:ext cx="3183850" cy="52099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38B763F3-31DA-F346-6483-225F6D0C2D5B}"/>
                </a:ext>
              </a:extLst>
            </p:cNvPr>
            <p:cNvSpPr/>
            <p:nvPr/>
          </p:nvSpPr>
          <p:spPr>
            <a:xfrm>
              <a:off x="5368814" y="3727493"/>
              <a:ext cx="695524" cy="690957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コンテンツ プレースホルダー 5">
            <a:extLst>
              <a:ext uri="{FF2B5EF4-FFF2-40B4-BE49-F238E27FC236}">
                <a16:creationId xmlns:a16="http://schemas.microsoft.com/office/drawing/2014/main" id="{2F18AA1F-B041-C2D2-1A7E-C7904064EA51}"/>
              </a:ext>
            </a:extLst>
          </p:cNvPr>
          <p:cNvSpPr txBox="1">
            <a:spLocks/>
          </p:cNvSpPr>
          <p:nvPr/>
        </p:nvSpPr>
        <p:spPr bwMode="auto">
          <a:xfrm>
            <a:off x="312738" y="7050088"/>
            <a:ext cx="86344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21200E2-5972-C2CC-C8C7-4BAB5C68AA9D}"/>
              </a:ext>
            </a:extLst>
          </p:cNvPr>
          <p:cNvSpPr/>
          <p:nvPr/>
        </p:nvSpPr>
        <p:spPr>
          <a:xfrm>
            <a:off x="1990725" y="106363"/>
            <a:ext cx="6961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貸出をうけるメリット・デメリットを考えよう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98584F6-FB50-1907-542B-7C3CDCFB33B3}"/>
              </a:ext>
            </a:extLst>
          </p:cNvPr>
          <p:cNvGrpSpPr/>
          <p:nvPr/>
        </p:nvGrpSpPr>
        <p:grpSpPr>
          <a:xfrm>
            <a:off x="725655" y="125130"/>
            <a:ext cx="1203158" cy="851176"/>
            <a:chOff x="725655" y="163630"/>
            <a:chExt cx="1203158" cy="851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782D0D20-2064-B5F0-CDB4-6BCED61D11F1}"/>
                </a:ext>
              </a:extLst>
            </p:cNvPr>
            <p:cNvSpPr/>
            <p:nvPr/>
          </p:nvSpPr>
          <p:spPr>
            <a:xfrm>
              <a:off x="725655" y="177228"/>
              <a:ext cx="1203158" cy="8375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D12796E-6F0F-B6D4-5764-0248618EB257}"/>
                </a:ext>
              </a:extLst>
            </p:cNvPr>
            <p:cNvSpPr/>
            <p:nvPr/>
          </p:nvSpPr>
          <p:spPr>
            <a:xfrm>
              <a:off x="1072274" y="444500"/>
              <a:ext cx="835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ワーク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D8D49662-9EE2-73BC-85B7-2506BC192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/>
          </p:blipFill>
          <p:spPr>
            <a:xfrm>
              <a:off x="817315" y="163630"/>
              <a:ext cx="509919" cy="794412"/>
            </a:xfrm>
            <a:prstGeom prst="rect">
              <a:avLst/>
            </a:prstGeom>
          </p:spPr>
        </p:pic>
      </p:grpSp>
      <p:sp>
        <p:nvSpPr>
          <p:cNvPr id="28677" name="コンテンツ プレースホルダー 5">
            <a:extLst>
              <a:ext uri="{FF2B5EF4-FFF2-40B4-BE49-F238E27FC236}">
                <a16:creationId xmlns:a16="http://schemas.microsoft.com/office/drawing/2014/main" id="{285A191E-93A0-4E55-7FA4-3BAA299D7BD5}"/>
              </a:ext>
            </a:extLst>
          </p:cNvPr>
          <p:cNvSpPr txBox="1">
            <a:spLocks/>
          </p:cNvSpPr>
          <p:nvPr/>
        </p:nvSpPr>
        <p:spPr bwMode="auto">
          <a:xfrm>
            <a:off x="439738" y="1751013"/>
            <a:ext cx="83915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DVD</a:t>
            </a: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制作販売会社が銀行から貸出を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うける理由はなんだろう？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pic>
        <p:nvPicPr>
          <p:cNvPr id="28678" name="図 2">
            <a:extLst>
              <a:ext uri="{FF2B5EF4-FFF2-40B4-BE49-F238E27FC236}">
                <a16:creationId xmlns:a16="http://schemas.microsoft.com/office/drawing/2014/main" id="{3E266892-EDD8-0B21-C0C2-7F46770E8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389313"/>
            <a:ext cx="23241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右矢印 31">
            <a:extLst>
              <a:ext uri="{FF2B5EF4-FFF2-40B4-BE49-F238E27FC236}">
                <a16:creationId xmlns:a16="http://schemas.microsoft.com/office/drawing/2014/main" id="{222E0AA3-CDCB-DAE6-D1D5-C1F65F2F49A7}"/>
              </a:ext>
            </a:extLst>
          </p:cNvPr>
          <p:cNvSpPr/>
          <p:nvPr/>
        </p:nvSpPr>
        <p:spPr>
          <a:xfrm>
            <a:off x="1985963" y="3875088"/>
            <a:ext cx="1343025" cy="481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21D29BB8-A95E-E588-952B-D1E955C633E4}"/>
              </a:ext>
            </a:extLst>
          </p:cNvPr>
          <p:cNvSpPr/>
          <p:nvPr/>
        </p:nvSpPr>
        <p:spPr>
          <a:xfrm>
            <a:off x="2103438" y="3832225"/>
            <a:ext cx="906462" cy="5651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66320C4B-E3E9-93D5-C319-25CDD47B6190}"/>
              </a:ext>
            </a:extLst>
          </p:cNvPr>
          <p:cNvSpPr/>
          <p:nvPr/>
        </p:nvSpPr>
        <p:spPr>
          <a:xfrm>
            <a:off x="4786313" y="3875088"/>
            <a:ext cx="1538287" cy="48101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5AFD70CB-6EFF-C945-56E5-759653530C82}"/>
              </a:ext>
            </a:extLst>
          </p:cNvPr>
          <p:cNvSpPr/>
          <p:nvPr/>
        </p:nvSpPr>
        <p:spPr>
          <a:xfrm>
            <a:off x="5068888" y="3832225"/>
            <a:ext cx="887412" cy="5651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322495D2-F2A3-EBA8-08F1-84393529A627}"/>
              </a:ext>
            </a:extLst>
          </p:cNvPr>
          <p:cNvSpPr/>
          <p:nvPr/>
        </p:nvSpPr>
        <p:spPr>
          <a:xfrm>
            <a:off x="439738" y="4845050"/>
            <a:ext cx="1714500" cy="569913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CA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BBE9AAB2-CDE1-2CDC-3EE8-FA95C21AF0FB}"/>
              </a:ext>
            </a:extLst>
          </p:cNvPr>
          <p:cNvSpPr/>
          <p:nvPr/>
        </p:nvSpPr>
        <p:spPr>
          <a:xfrm>
            <a:off x="5930900" y="4845050"/>
            <a:ext cx="2828925" cy="5588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sz="2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制作販売会社</a:t>
            </a:r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B23948BF-2CAA-9F96-B2A7-1E13DDCF45C4}"/>
              </a:ext>
            </a:extLst>
          </p:cNvPr>
          <p:cNvSpPr/>
          <p:nvPr/>
        </p:nvSpPr>
        <p:spPr>
          <a:xfrm>
            <a:off x="3444875" y="3244850"/>
            <a:ext cx="5346700" cy="2339975"/>
          </a:xfrm>
          <a:prstGeom prst="roundRect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8686" name="図 5">
            <a:extLst>
              <a:ext uri="{FF2B5EF4-FFF2-40B4-BE49-F238E27FC236}">
                <a16:creationId xmlns:a16="http://schemas.microsoft.com/office/drawing/2014/main" id="{53676415-8E7D-91B8-6853-DF69455DD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348038"/>
            <a:ext cx="11477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83361EAD-314A-08C0-39DE-90E4530B2937}"/>
              </a:ext>
            </a:extLst>
          </p:cNvPr>
          <p:cNvSpPr/>
          <p:nvPr/>
        </p:nvSpPr>
        <p:spPr>
          <a:xfrm>
            <a:off x="3556000" y="4835525"/>
            <a:ext cx="1714500" cy="5683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pic>
        <p:nvPicPr>
          <p:cNvPr id="28688" name="図 22">
            <a:extLst>
              <a:ext uri="{FF2B5EF4-FFF2-40B4-BE49-F238E27FC236}">
                <a16:creationId xmlns:a16="http://schemas.microsoft.com/office/drawing/2014/main" id="{32755FCD-7200-7084-4731-B492D0FD4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506788"/>
            <a:ext cx="16875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77AC00D-A5E6-2B93-12F1-07D4C8A2F91E}"/>
              </a:ext>
            </a:extLst>
          </p:cNvPr>
          <p:cNvGrpSpPr>
            <a:grpSpLocks/>
          </p:cNvGrpSpPr>
          <p:nvPr/>
        </p:nvGrpSpPr>
        <p:grpSpPr bwMode="auto">
          <a:xfrm>
            <a:off x="2212975" y="5624513"/>
            <a:ext cx="5148263" cy="938212"/>
            <a:chOff x="633413" y="5554804"/>
            <a:chExt cx="5148000" cy="937867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406C042D-0E16-CC77-21FB-41DA8094C9A3}"/>
                </a:ext>
              </a:extLst>
            </p:cNvPr>
            <p:cNvSpPr/>
            <p:nvPr/>
          </p:nvSpPr>
          <p:spPr>
            <a:xfrm>
              <a:off x="633413" y="5719843"/>
              <a:ext cx="5148000" cy="633179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ワークシート</a:t>
              </a: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1.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③に記入しよう</a:t>
              </a: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1F8ACEE-55F0-52FA-AB95-8802E7A9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7393" y="5554804"/>
              <a:ext cx="492100" cy="9378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30">
            <a:extLst>
              <a:ext uri="{FF2B5EF4-FFF2-40B4-BE49-F238E27FC236}">
                <a16:creationId xmlns:a16="http://schemas.microsoft.com/office/drawing/2014/main" id="{8472EFA8-1F9D-2646-B67D-167C72DA3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627438"/>
            <a:ext cx="4105275" cy="282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Ins="0" bIns="0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利子が発生する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DVD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が売れない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（返済できない）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と借金が残る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23" name="図 2">
            <a:extLst>
              <a:ext uri="{FF2B5EF4-FFF2-40B4-BE49-F238E27FC236}">
                <a16:creationId xmlns:a16="http://schemas.microsoft.com/office/drawing/2014/main" id="{0B79C56D-F09D-2806-9CC1-665E09CF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397000"/>
            <a:ext cx="1682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F727EFA-A831-163B-F29B-D27206142B46}"/>
              </a:ext>
            </a:extLst>
          </p:cNvPr>
          <p:cNvSpPr/>
          <p:nvPr/>
        </p:nvSpPr>
        <p:spPr>
          <a:xfrm>
            <a:off x="182563" y="122238"/>
            <a:ext cx="8807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貸出を希望する理由・希望しない理由</a:t>
            </a:r>
          </a:p>
        </p:txBody>
      </p:sp>
      <p:pic>
        <p:nvPicPr>
          <p:cNvPr id="30725" name="図 5">
            <a:extLst>
              <a:ext uri="{FF2B5EF4-FFF2-40B4-BE49-F238E27FC236}">
                <a16:creationId xmlns:a16="http://schemas.microsoft.com/office/drawing/2014/main" id="{E2C8F708-F260-DD98-6E69-F356C7D1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103313"/>
            <a:ext cx="11493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右矢印 26">
            <a:extLst>
              <a:ext uri="{FF2B5EF4-FFF2-40B4-BE49-F238E27FC236}">
                <a16:creationId xmlns:a16="http://schemas.microsoft.com/office/drawing/2014/main" id="{7EBE97D5-71B5-642B-96C3-5BFD9119F0A3}"/>
              </a:ext>
            </a:extLst>
          </p:cNvPr>
          <p:cNvSpPr/>
          <p:nvPr/>
        </p:nvSpPr>
        <p:spPr>
          <a:xfrm>
            <a:off x="3517900" y="1571625"/>
            <a:ext cx="2044700" cy="904875"/>
          </a:xfrm>
          <a:prstGeom prst="rightArrow">
            <a:avLst>
              <a:gd name="adj1" fmla="val 43612"/>
              <a:gd name="adj2" fmla="val 319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8AEB5F47-1A1C-F7F0-6B65-90FB02AB9984}"/>
              </a:ext>
            </a:extLst>
          </p:cNvPr>
          <p:cNvSpPr/>
          <p:nvPr/>
        </p:nvSpPr>
        <p:spPr>
          <a:xfrm>
            <a:off x="3813175" y="1722438"/>
            <a:ext cx="1230313" cy="5651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4DC81152-21F9-7E95-7C7A-A62AA0E5C96C}"/>
              </a:ext>
            </a:extLst>
          </p:cNvPr>
          <p:cNvSpPr/>
          <p:nvPr/>
        </p:nvSpPr>
        <p:spPr>
          <a:xfrm>
            <a:off x="1965325" y="2587625"/>
            <a:ext cx="1714500" cy="330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670BED0D-B988-E256-3A94-302DFB2D0085}"/>
              </a:ext>
            </a:extLst>
          </p:cNvPr>
          <p:cNvSpPr/>
          <p:nvPr/>
        </p:nvSpPr>
        <p:spPr>
          <a:xfrm>
            <a:off x="5308600" y="2587625"/>
            <a:ext cx="2828925" cy="3302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制作販売会社</a:t>
            </a:r>
          </a:p>
        </p:txBody>
      </p:sp>
      <p:sp>
        <p:nvSpPr>
          <p:cNvPr id="30730" name="正方形/長方形 30">
            <a:extLst>
              <a:ext uri="{FF2B5EF4-FFF2-40B4-BE49-F238E27FC236}">
                <a16:creationId xmlns:a16="http://schemas.microsoft.com/office/drawing/2014/main" id="{00F290AC-C44B-A674-52D0-9ADB1245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627438"/>
            <a:ext cx="4105275" cy="2820987"/>
          </a:xfrm>
          <a:prstGeom prst="rect">
            <a:avLst/>
          </a:prstGeom>
          <a:solidFill>
            <a:srgbClr val="FFDF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80000" rIns="0" bIns="0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rPr>
              <a:t>DVD</a:t>
            </a: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を制作でき</a:t>
            </a:r>
            <a:br>
              <a: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利益につながる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新しく人を雇い</a:t>
            </a:r>
            <a:br>
              <a: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会社を大きくできる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ほかの企業や個人に仕事を依頼できる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5EAFA12-05B1-1745-85DA-7EF9DFF8349E}"/>
              </a:ext>
            </a:extLst>
          </p:cNvPr>
          <p:cNvSpPr/>
          <p:nvPr/>
        </p:nvSpPr>
        <p:spPr bwMode="auto">
          <a:xfrm>
            <a:off x="4673600" y="3101975"/>
            <a:ext cx="4105275" cy="5254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希望しない理由</a:t>
            </a:r>
          </a:p>
        </p:txBody>
      </p:sp>
      <p:sp>
        <p:nvSpPr>
          <p:cNvPr id="30732" name="正方形/長方形 32">
            <a:extLst>
              <a:ext uri="{FF2B5EF4-FFF2-40B4-BE49-F238E27FC236}">
                <a16:creationId xmlns:a16="http://schemas.microsoft.com/office/drawing/2014/main" id="{AFA50129-8180-B577-3105-F16903BC5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105150"/>
            <a:ext cx="4105275" cy="5254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希望する理由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781117E1-67DD-EFBA-EDB1-40CAB1977E06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3648075"/>
            <a:ext cx="4105275" cy="2820988"/>
            <a:chOff x="765109" y="3163573"/>
            <a:chExt cx="4105275" cy="2822010"/>
          </a:xfrm>
        </p:grpSpPr>
        <p:sp>
          <p:nvSpPr>
            <p:cNvPr id="30737" name="正方形/長方形 38">
              <a:extLst>
                <a:ext uri="{FF2B5EF4-FFF2-40B4-BE49-F238E27FC236}">
                  <a16:creationId xmlns:a16="http://schemas.microsoft.com/office/drawing/2014/main" id="{8ABF562F-D3B0-61FE-AD24-EA6F55F8E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40" name="メモ 39">
              <a:extLst>
                <a:ext uri="{FF2B5EF4-FFF2-40B4-BE49-F238E27FC236}">
                  <a16:creationId xmlns:a16="http://schemas.microsoft.com/office/drawing/2014/main" id="{6CC2EDAE-FFE6-6BEB-14C6-CA1A3DC70A50}"/>
                </a:ext>
              </a:extLst>
            </p:cNvPr>
            <p:cNvSpPr/>
            <p:nvPr/>
          </p:nvSpPr>
          <p:spPr bwMode="auto">
            <a:xfrm>
              <a:off x="765109" y="3163573"/>
              <a:ext cx="4105275" cy="2822010"/>
            </a:xfrm>
            <a:prstGeom prst="foldedCorner">
              <a:avLst>
                <a:gd name="adj" fmla="val 21783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0" tIns="180000" rIns="0" bIns="0"/>
            <a:lstStyle/>
            <a:p>
              <a:pPr marL="457200" indent="-457200" fontAlgn="auto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endPara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E749884-D085-9127-C7EC-D72BD2E0014C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636963"/>
            <a:ext cx="4105275" cy="2820987"/>
            <a:chOff x="765109" y="3163573"/>
            <a:chExt cx="4105275" cy="2822010"/>
          </a:xfrm>
        </p:grpSpPr>
        <p:sp>
          <p:nvSpPr>
            <p:cNvPr id="30735" name="正方形/長方形 30">
              <a:extLst>
                <a:ext uri="{FF2B5EF4-FFF2-40B4-BE49-F238E27FC236}">
                  <a16:creationId xmlns:a16="http://schemas.microsoft.com/office/drawing/2014/main" id="{8362951C-1A66-9045-6E3E-8486FF24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30736" name="メモ 29">
              <a:extLst>
                <a:ext uri="{FF2B5EF4-FFF2-40B4-BE49-F238E27FC236}">
                  <a16:creationId xmlns:a16="http://schemas.microsoft.com/office/drawing/2014/main" id="{F0373B4E-FB1C-D222-F16B-83D2BDC9B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foldedCorner">
              <a:avLst>
                <a:gd name="adj" fmla="val 21782"/>
              </a:avLst>
            </a:prstGeom>
            <a:solidFill>
              <a:srgbClr val="FF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コンテンツ プレースホルダー 5">
            <a:extLst>
              <a:ext uri="{FF2B5EF4-FFF2-40B4-BE49-F238E27FC236}">
                <a16:creationId xmlns:a16="http://schemas.microsoft.com/office/drawing/2014/main" id="{E5CAFC19-9E8B-40AF-F076-E27E0C6287C4}"/>
              </a:ext>
            </a:extLst>
          </p:cNvPr>
          <p:cNvSpPr txBox="1">
            <a:spLocks/>
          </p:cNvSpPr>
          <p:nvPr/>
        </p:nvSpPr>
        <p:spPr bwMode="auto">
          <a:xfrm>
            <a:off x="249238" y="3630613"/>
            <a:ext cx="86836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3600" b="1">
                <a:solidFill>
                  <a:srgbClr val="FF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貸出をうけた</a:t>
            </a: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場合、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また、</a:t>
            </a:r>
            <a:r>
              <a:rPr lang="ja-JP" altLang="en-US" sz="3600" b="1">
                <a:solidFill>
                  <a:srgbClr val="FF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貸出をうけなかった</a:t>
            </a: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場合、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DVD</a:t>
            </a: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制作販売会社にかかわる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会社や仕事の人に、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どのような影響があるだろう？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BE7845-6ABE-9088-25B0-2C7AA8B47153}"/>
              </a:ext>
            </a:extLst>
          </p:cNvPr>
          <p:cNvSpPr/>
          <p:nvPr/>
        </p:nvSpPr>
        <p:spPr>
          <a:xfrm>
            <a:off x="1990725" y="125413"/>
            <a:ext cx="69611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貸出による影響を考えよう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50" charset="-128"/>
            </a:endParaRPr>
          </a:p>
        </p:txBody>
      </p:sp>
      <p:pic>
        <p:nvPicPr>
          <p:cNvPr id="31748" name="図 2">
            <a:extLst>
              <a:ext uri="{FF2B5EF4-FFF2-40B4-BE49-F238E27FC236}">
                <a16:creationId xmlns:a16="http://schemas.microsoft.com/office/drawing/2014/main" id="{125F51DE-9751-C91B-5976-852C3CAA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704975"/>
            <a:ext cx="1682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図 5">
            <a:extLst>
              <a:ext uri="{FF2B5EF4-FFF2-40B4-BE49-F238E27FC236}">
                <a16:creationId xmlns:a16="http://schemas.microsoft.com/office/drawing/2014/main" id="{1591C0C2-5855-96C0-48CA-A80F316B8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411288"/>
            <a:ext cx="11477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右矢印 22">
            <a:extLst>
              <a:ext uri="{FF2B5EF4-FFF2-40B4-BE49-F238E27FC236}">
                <a16:creationId xmlns:a16="http://schemas.microsoft.com/office/drawing/2014/main" id="{06D7D830-1CFE-A146-F839-A6C769888F4A}"/>
              </a:ext>
            </a:extLst>
          </p:cNvPr>
          <p:cNvSpPr/>
          <p:nvPr/>
        </p:nvSpPr>
        <p:spPr>
          <a:xfrm>
            <a:off x="2085975" y="1862138"/>
            <a:ext cx="2187575" cy="903287"/>
          </a:xfrm>
          <a:prstGeom prst="rightArrow">
            <a:avLst>
              <a:gd name="adj1" fmla="val 43612"/>
              <a:gd name="adj2" fmla="val 319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D6BCA46E-2A00-E221-E2D4-16B6C4F5A8CE}"/>
              </a:ext>
            </a:extLst>
          </p:cNvPr>
          <p:cNvSpPr/>
          <p:nvPr/>
        </p:nvSpPr>
        <p:spPr>
          <a:xfrm>
            <a:off x="2470150" y="2011363"/>
            <a:ext cx="1228725" cy="5651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6FABF2C8-8F01-BFC7-7234-5DBE3308B44B}"/>
              </a:ext>
            </a:extLst>
          </p:cNvPr>
          <p:cNvSpPr/>
          <p:nvPr/>
        </p:nvSpPr>
        <p:spPr>
          <a:xfrm>
            <a:off x="514350" y="2897188"/>
            <a:ext cx="1714500" cy="3286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237C5395-096A-6496-BFA3-D9B331365418}"/>
              </a:ext>
            </a:extLst>
          </p:cNvPr>
          <p:cNvSpPr/>
          <p:nvPr/>
        </p:nvSpPr>
        <p:spPr>
          <a:xfrm>
            <a:off x="3819525" y="2897188"/>
            <a:ext cx="2827338" cy="32861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制作販売会社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D802732-FA50-55DC-6B41-DCB06E627D66}"/>
              </a:ext>
            </a:extLst>
          </p:cNvPr>
          <p:cNvGrpSpPr>
            <a:grpSpLocks/>
          </p:cNvGrpSpPr>
          <p:nvPr/>
        </p:nvGrpSpPr>
        <p:grpSpPr bwMode="auto">
          <a:xfrm>
            <a:off x="6453188" y="933450"/>
            <a:ext cx="2217737" cy="2671763"/>
            <a:chOff x="6395942" y="1682901"/>
            <a:chExt cx="2217798" cy="2670976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9CF47A3-65B1-60A3-8F12-6E27EE93E8BA}"/>
                </a:ext>
              </a:extLst>
            </p:cNvPr>
            <p:cNvSpPr txBox="1"/>
            <p:nvPr/>
          </p:nvSpPr>
          <p:spPr>
            <a:xfrm>
              <a:off x="7462771" y="3030292"/>
              <a:ext cx="1150969" cy="132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8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？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6BB484F-D88F-15D2-EE13-BD41850D7914}"/>
                </a:ext>
              </a:extLst>
            </p:cNvPr>
            <p:cNvSpPr txBox="1"/>
            <p:nvPr/>
          </p:nvSpPr>
          <p:spPr>
            <a:xfrm>
              <a:off x="7462771" y="1682901"/>
              <a:ext cx="1150969" cy="132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8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？</a:t>
              </a:r>
            </a:p>
          </p:txBody>
        </p:sp>
        <p:sp>
          <p:nvSpPr>
            <p:cNvPr id="28" name="右矢印 27">
              <a:extLst>
                <a:ext uri="{FF2B5EF4-FFF2-40B4-BE49-F238E27FC236}">
                  <a16:creationId xmlns:a16="http://schemas.microsoft.com/office/drawing/2014/main" id="{DD43F05E-4021-55DB-9D9C-6BF5E243A76F}"/>
                </a:ext>
              </a:extLst>
            </p:cNvPr>
            <p:cNvSpPr/>
            <p:nvPr/>
          </p:nvSpPr>
          <p:spPr>
            <a:xfrm rot="21153705">
              <a:off x="6424518" y="2382783"/>
              <a:ext cx="1254159" cy="633225"/>
            </a:xfrm>
            <a:prstGeom prst="rightArrow">
              <a:avLst>
                <a:gd name="adj1" fmla="val 43612"/>
                <a:gd name="adj2" fmla="val 485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9" name="右矢印 28">
              <a:extLst>
                <a:ext uri="{FF2B5EF4-FFF2-40B4-BE49-F238E27FC236}">
                  <a16:creationId xmlns:a16="http://schemas.microsoft.com/office/drawing/2014/main" id="{E3BEED6B-4671-65C2-0414-FA1CACC6E550}"/>
                </a:ext>
              </a:extLst>
            </p:cNvPr>
            <p:cNvSpPr/>
            <p:nvPr/>
          </p:nvSpPr>
          <p:spPr>
            <a:xfrm rot="990319">
              <a:off x="6395942" y="3171537"/>
              <a:ext cx="1254159" cy="634813"/>
            </a:xfrm>
            <a:prstGeom prst="rightArrow">
              <a:avLst>
                <a:gd name="adj1" fmla="val 43612"/>
                <a:gd name="adj2" fmla="val 485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830905D-C02D-63EC-B260-725898704CDC}"/>
              </a:ext>
            </a:extLst>
          </p:cNvPr>
          <p:cNvGrpSpPr/>
          <p:nvPr/>
        </p:nvGrpSpPr>
        <p:grpSpPr>
          <a:xfrm>
            <a:off x="725655" y="66674"/>
            <a:ext cx="1203158" cy="661981"/>
            <a:chOff x="725655" y="352824"/>
            <a:chExt cx="1203158" cy="661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D2BF3585-C9FF-6D70-0EB4-A8EEA8C018E2}"/>
                </a:ext>
              </a:extLst>
            </p:cNvPr>
            <p:cNvSpPr/>
            <p:nvPr/>
          </p:nvSpPr>
          <p:spPr>
            <a:xfrm>
              <a:off x="725655" y="352824"/>
              <a:ext cx="1203158" cy="6619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742D04E8-D248-01F3-1210-EA8F9383F340}"/>
                </a:ext>
              </a:extLst>
            </p:cNvPr>
            <p:cNvSpPr/>
            <p:nvPr/>
          </p:nvSpPr>
          <p:spPr>
            <a:xfrm>
              <a:off x="1072274" y="492125"/>
              <a:ext cx="835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ワーク</a:t>
              </a: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24C2AE6-E8B1-0BE2-AA4D-A2683D739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-2"/>
            <a:stretch/>
          </p:blipFill>
          <p:spPr>
            <a:xfrm>
              <a:off x="817315" y="352824"/>
              <a:ext cx="509919" cy="6052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グループ化 56">
            <a:extLst>
              <a:ext uri="{FF2B5EF4-FFF2-40B4-BE49-F238E27FC236}">
                <a16:creationId xmlns:a16="http://schemas.microsoft.com/office/drawing/2014/main" id="{525DEFA8-430B-CB1F-C19A-148C5BF69D47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1355725"/>
            <a:ext cx="3640138" cy="1695450"/>
            <a:chOff x="-102841" y="1112903"/>
            <a:chExt cx="4669905" cy="2175629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52537A2E-76F6-AB53-CA99-7DD586538193}"/>
                </a:ext>
              </a:extLst>
            </p:cNvPr>
            <p:cNvCxnSpPr/>
            <p:nvPr/>
          </p:nvCxnSpPr>
          <p:spPr>
            <a:xfrm flipH="1" flipV="1">
              <a:off x="2119081" y="1999045"/>
              <a:ext cx="2447983" cy="1289487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79314B79-1678-029C-BF26-D0F372FB143D}"/>
                </a:ext>
              </a:extLst>
            </p:cNvPr>
            <p:cNvSpPr/>
            <p:nvPr/>
          </p:nvSpPr>
          <p:spPr>
            <a:xfrm>
              <a:off x="-102841" y="1112903"/>
              <a:ext cx="2965285" cy="15128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プロ</a:t>
              </a:r>
              <a:endParaRPr lang="en-US" altLang="ja-JP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デューサー</a:t>
              </a:r>
            </a:p>
          </p:txBody>
        </p:sp>
      </p:grpSp>
      <p:grpSp>
        <p:nvGrpSpPr>
          <p:cNvPr id="33795" name="グループ化 59">
            <a:extLst>
              <a:ext uri="{FF2B5EF4-FFF2-40B4-BE49-F238E27FC236}">
                <a16:creationId xmlns:a16="http://schemas.microsoft.com/office/drawing/2014/main" id="{56A19119-C245-8C75-0B1B-45A297CBB787}"/>
              </a:ext>
            </a:extLst>
          </p:cNvPr>
          <p:cNvGrpSpPr>
            <a:grpSpLocks/>
          </p:cNvGrpSpPr>
          <p:nvPr/>
        </p:nvGrpSpPr>
        <p:grpSpPr bwMode="auto">
          <a:xfrm>
            <a:off x="3933825" y="1012825"/>
            <a:ext cx="1430338" cy="2189163"/>
            <a:chOff x="4274327" y="953516"/>
            <a:chExt cx="1835774" cy="2807263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76054574-4972-048C-51A3-7D749768DA2C}"/>
                </a:ext>
              </a:extLst>
            </p:cNvPr>
            <p:cNvCxnSpPr/>
            <p:nvPr/>
          </p:nvCxnSpPr>
          <p:spPr>
            <a:xfrm flipV="1">
              <a:off x="5117846" y="1773913"/>
              <a:ext cx="101874" cy="1986866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円/楕円 61">
              <a:extLst>
                <a:ext uri="{FF2B5EF4-FFF2-40B4-BE49-F238E27FC236}">
                  <a16:creationId xmlns:a16="http://schemas.microsoft.com/office/drawing/2014/main" id="{2E46F08C-8F21-0EE1-A00E-BEBD71F78292}"/>
                </a:ext>
              </a:extLst>
            </p:cNvPr>
            <p:cNvSpPr/>
            <p:nvPr/>
          </p:nvSpPr>
          <p:spPr>
            <a:xfrm>
              <a:off x="4274327" y="953516"/>
              <a:ext cx="1835774" cy="128980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カメラ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マン</a:t>
              </a:r>
            </a:p>
          </p:txBody>
        </p:sp>
      </p:grpSp>
      <p:grpSp>
        <p:nvGrpSpPr>
          <p:cNvPr id="33796" name="グループ化 62">
            <a:extLst>
              <a:ext uri="{FF2B5EF4-FFF2-40B4-BE49-F238E27FC236}">
                <a16:creationId xmlns:a16="http://schemas.microsoft.com/office/drawing/2014/main" id="{DE21CA3F-C064-DE4E-A0F7-54B7A9E3A8A0}"/>
              </a:ext>
            </a:extLst>
          </p:cNvPr>
          <p:cNvGrpSpPr>
            <a:grpSpLocks/>
          </p:cNvGrpSpPr>
          <p:nvPr/>
        </p:nvGrpSpPr>
        <p:grpSpPr bwMode="auto">
          <a:xfrm>
            <a:off x="2705100" y="1109663"/>
            <a:ext cx="1763713" cy="1624012"/>
            <a:chOff x="2750986" y="1006268"/>
            <a:chExt cx="2260353" cy="2083495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4021A8FB-A591-1559-1B8C-E8C08EE513FD}"/>
                </a:ext>
              </a:extLst>
            </p:cNvPr>
            <p:cNvCxnSpPr/>
            <p:nvPr/>
          </p:nvCxnSpPr>
          <p:spPr>
            <a:xfrm flipH="1" flipV="1">
              <a:off x="3721453" y="1651886"/>
              <a:ext cx="1289886" cy="1437877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円/楕円 64">
              <a:extLst>
                <a:ext uri="{FF2B5EF4-FFF2-40B4-BE49-F238E27FC236}">
                  <a16:creationId xmlns:a16="http://schemas.microsoft.com/office/drawing/2014/main" id="{E5C49233-D0DA-6ED7-FEED-022DD075028A}"/>
                </a:ext>
              </a:extLst>
            </p:cNvPr>
            <p:cNvSpPr/>
            <p:nvPr/>
          </p:nvSpPr>
          <p:spPr>
            <a:xfrm>
              <a:off x="2750986" y="1006268"/>
              <a:ext cx="1639419" cy="1031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6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照明</a:t>
              </a:r>
            </a:p>
          </p:txBody>
        </p:sp>
      </p:grpSp>
      <p:grpSp>
        <p:nvGrpSpPr>
          <p:cNvPr id="33797" name="グループ化 65">
            <a:extLst>
              <a:ext uri="{FF2B5EF4-FFF2-40B4-BE49-F238E27FC236}">
                <a16:creationId xmlns:a16="http://schemas.microsoft.com/office/drawing/2014/main" id="{ACCD3E72-F25F-E853-E535-529A61C5F705}"/>
              </a:ext>
            </a:extLst>
          </p:cNvPr>
          <p:cNvGrpSpPr>
            <a:grpSpLocks/>
          </p:cNvGrpSpPr>
          <p:nvPr/>
        </p:nvGrpSpPr>
        <p:grpSpPr bwMode="auto">
          <a:xfrm>
            <a:off x="1003300" y="2427288"/>
            <a:ext cx="3484563" cy="846137"/>
            <a:chOff x="848660" y="2459174"/>
            <a:chExt cx="4468092" cy="1084792"/>
          </a:xfrm>
        </p:grpSpPr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AA6568CF-9A98-DAFF-927F-4D5CF07B93AD}"/>
                </a:ext>
              </a:extLst>
            </p:cNvPr>
            <p:cNvCxnSpPr/>
            <p:nvPr/>
          </p:nvCxnSpPr>
          <p:spPr>
            <a:xfrm>
              <a:off x="1681212" y="2947636"/>
              <a:ext cx="3635540" cy="331746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円/楕円 67">
              <a:extLst>
                <a:ext uri="{FF2B5EF4-FFF2-40B4-BE49-F238E27FC236}">
                  <a16:creationId xmlns:a16="http://schemas.microsoft.com/office/drawing/2014/main" id="{00CCA95B-BF70-1B45-1B4B-A805394F5E64}"/>
                </a:ext>
              </a:extLst>
            </p:cNvPr>
            <p:cNvSpPr/>
            <p:nvPr/>
          </p:nvSpPr>
          <p:spPr>
            <a:xfrm>
              <a:off x="848660" y="2459174"/>
              <a:ext cx="1360639" cy="108479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6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監督</a:t>
              </a:r>
            </a:p>
          </p:txBody>
        </p:sp>
      </p:grpSp>
      <p:grpSp>
        <p:nvGrpSpPr>
          <p:cNvPr id="33798" name="グループ化 68">
            <a:extLst>
              <a:ext uri="{FF2B5EF4-FFF2-40B4-BE49-F238E27FC236}">
                <a16:creationId xmlns:a16="http://schemas.microsoft.com/office/drawing/2014/main" id="{0EEE7557-6813-1884-1A77-105225769FAE}"/>
              </a:ext>
            </a:extLst>
          </p:cNvPr>
          <p:cNvGrpSpPr>
            <a:grpSpLocks/>
          </p:cNvGrpSpPr>
          <p:nvPr/>
        </p:nvGrpSpPr>
        <p:grpSpPr bwMode="auto">
          <a:xfrm>
            <a:off x="3417888" y="3400425"/>
            <a:ext cx="2265362" cy="2184400"/>
            <a:chOff x="3236912" y="3729310"/>
            <a:chExt cx="2904572" cy="2800529"/>
          </a:xfrm>
        </p:grpSpPr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38BF89B1-49AF-A81F-2110-A91BCE55C93C}"/>
                </a:ext>
              </a:extLst>
            </p:cNvPr>
            <p:cNvCxnSpPr/>
            <p:nvPr/>
          </p:nvCxnSpPr>
          <p:spPr>
            <a:xfrm flipV="1">
              <a:off x="4521274" y="3729310"/>
              <a:ext cx="199473" cy="1740155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円/楕円 70">
              <a:extLst>
                <a:ext uri="{FF2B5EF4-FFF2-40B4-BE49-F238E27FC236}">
                  <a16:creationId xmlns:a16="http://schemas.microsoft.com/office/drawing/2014/main" id="{84DF220A-281E-3F44-7C6D-BB170307A79E}"/>
                </a:ext>
              </a:extLst>
            </p:cNvPr>
            <p:cNvSpPr/>
            <p:nvPr/>
          </p:nvSpPr>
          <p:spPr>
            <a:xfrm>
              <a:off x="3236912" y="5184743"/>
              <a:ext cx="2904572" cy="13450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宣伝する人</a:t>
              </a:r>
            </a:p>
          </p:txBody>
        </p:sp>
      </p:grpSp>
      <p:grpSp>
        <p:nvGrpSpPr>
          <p:cNvPr id="33799" name="グループ化 71">
            <a:extLst>
              <a:ext uri="{FF2B5EF4-FFF2-40B4-BE49-F238E27FC236}">
                <a16:creationId xmlns:a16="http://schemas.microsoft.com/office/drawing/2014/main" id="{BD0715DD-721D-5B0F-3D83-A65F476FE399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3260725"/>
            <a:ext cx="4244975" cy="892175"/>
            <a:chOff x="-505201" y="3894223"/>
            <a:chExt cx="5446047" cy="1143815"/>
          </a:xfrm>
        </p:grpSpPr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87279708-D31D-E51F-F0E1-E3F08C8EC701}"/>
                </a:ext>
              </a:extLst>
            </p:cNvPr>
            <p:cNvCxnSpPr/>
            <p:nvPr/>
          </p:nvCxnSpPr>
          <p:spPr>
            <a:xfrm flipV="1">
              <a:off x="2441855" y="3902364"/>
              <a:ext cx="2498991" cy="539344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円/楕円 73">
              <a:extLst>
                <a:ext uri="{FF2B5EF4-FFF2-40B4-BE49-F238E27FC236}">
                  <a16:creationId xmlns:a16="http://schemas.microsoft.com/office/drawing/2014/main" id="{03E58CA1-E032-2040-3666-AD668F7311C0}"/>
                </a:ext>
              </a:extLst>
            </p:cNvPr>
            <p:cNvSpPr/>
            <p:nvPr/>
          </p:nvSpPr>
          <p:spPr>
            <a:xfrm>
              <a:off x="-505201" y="3894223"/>
              <a:ext cx="3342170" cy="11438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スタイリスト</a:t>
              </a:r>
            </a:p>
          </p:txBody>
        </p:sp>
      </p:grpSp>
      <p:grpSp>
        <p:nvGrpSpPr>
          <p:cNvPr id="33800" name="グループ化 74">
            <a:extLst>
              <a:ext uri="{FF2B5EF4-FFF2-40B4-BE49-F238E27FC236}">
                <a16:creationId xmlns:a16="http://schemas.microsoft.com/office/drawing/2014/main" id="{9384E572-BE2D-E781-D57E-B333A4681DB4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1573213"/>
            <a:ext cx="4478337" cy="1536700"/>
            <a:chOff x="4227706" y="1671405"/>
            <a:chExt cx="5744052" cy="1969393"/>
          </a:xfrm>
        </p:grpSpPr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3CECA55-520D-F293-5C9D-4E0B6EDD6FD9}"/>
                </a:ext>
              </a:extLst>
            </p:cNvPr>
            <p:cNvCxnSpPr/>
            <p:nvPr/>
          </p:nvCxnSpPr>
          <p:spPr>
            <a:xfrm flipV="1">
              <a:off x="4227706" y="2546239"/>
              <a:ext cx="2736621" cy="1094559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円/楕円 76">
              <a:extLst>
                <a:ext uri="{FF2B5EF4-FFF2-40B4-BE49-F238E27FC236}">
                  <a16:creationId xmlns:a16="http://schemas.microsoft.com/office/drawing/2014/main" id="{8B566CA3-F75F-EA19-124F-4988DF5A906F}"/>
                </a:ext>
              </a:extLst>
            </p:cNvPr>
            <p:cNvSpPr/>
            <p:nvPr/>
          </p:nvSpPr>
          <p:spPr>
            <a:xfrm>
              <a:off x="5792707" y="1671405"/>
              <a:ext cx="4179051" cy="157755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パッケージのデザイナー</a:t>
              </a:r>
            </a:p>
          </p:txBody>
        </p:sp>
      </p:grpSp>
      <p:grpSp>
        <p:nvGrpSpPr>
          <p:cNvPr id="33801" name="グループ化 77">
            <a:extLst>
              <a:ext uri="{FF2B5EF4-FFF2-40B4-BE49-F238E27FC236}">
                <a16:creationId xmlns:a16="http://schemas.microsoft.com/office/drawing/2014/main" id="{59859ABC-2E56-6D84-A0F2-25986D713D50}"/>
              </a:ext>
            </a:extLst>
          </p:cNvPr>
          <p:cNvGrpSpPr>
            <a:grpSpLocks/>
          </p:cNvGrpSpPr>
          <p:nvPr/>
        </p:nvGrpSpPr>
        <p:grpSpPr bwMode="auto">
          <a:xfrm>
            <a:off x="4640263" y="2887663"/>
            <a:ext cx="4183062" cy="1357312"/>
            <a:chOff x="3685002" y="3354117"/>
            <a:chExt cx="5363716" cy="1741587"/>
          </a:xfrm>
        </p:grpSpPr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DACE4D5F-C82D-934E-169E-529C9FBFEDD3}"/>
                </a:ext>
              </a:extLst>
            </p:cNvPr>
            <p:cNvCxnSpPr/>
            <p:nvPr/>
          </p:nvCxnSpPr>
          <p:spPr>
            <a:xfrm>
              <a:off x="3685002" y="3712619"/>
              <a:ext cx="3118487" cy="527568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368A5726-05F0-9652-D330-5652A47E60E9}"/>
                </a:ext>
              </a:extLst>
            </p:cNvPr>
            <p:cNvSpPr/>
            <p:nvPr/>
          </p:nvSpPr>
          <p:spPr>
            <a:xfrm>
              <a:off x="6057911" y="3354117"/>
              <a:ext cx="2990807" cy="174158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宣伝用の映像を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つくる会社</a:t>
              </a:r>
            </a:p>
          </p:txBody>
        </p:sp>
      </p:grpSp>
      <p:grpSp>
        <p:nvGrpSpPr>
          <p:cNvPr id="33802" name="グループ化 80">
            <a:extLst>
              <a:ext uri="{FF2B5EF4-FFF2-40B4-BE49-F238E27FC236}">
                <a16:creationId xmlns:a16="http://schemas.microsoft.com/office/drawing/2014/main" id="{57608F01-A37A-6711-6791-CE1BE585BB70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3386138"/>
            <a:ext cx="4127500" cy="1939925"/>
            <a:chOff x="-879231" y="3916160"/>
            <a:chExt cx="5293213" cy="2487199"/>
          </a:xfrm>
        </p:grpSpPr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C6CDAA43-9C76-BF9F-3C01-24AD1A094BC3}"/>
                </a:ext>
              </a:extLst>
            </p:cNvPr>
            <p:cNvCxnSpPr/>
            <p:nvPr/>
          </p:nvCxnSpPr>
          <p:spPr>
            <a:xfrm flipV="1">
              <a:off x="1738874" y="3916160"/>
              <a:ext cx="2675108" cy="180332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円/楕円 82">
              <a:extLst>
                <a:ext uri="{FF2B5EF4-FFF2-40B4-BE49-F238E27FC236}">
                  <a16:creationId xmlns:a16="http://schemas.microsoft.com/office/drawing/2014/main" id="{2EF1D9DF-7A0E-2FD6-04E8-0496FE7EEAFC}"/>
                </a:ext>
              </a:extLst>
            </p:cNvPr>
            <p:cNvSpPr/>
            <p:nvPr/>
          </p:nvSpPr>
          <p:spPr>
            <a:xfrm>
              <a:off x="-879231" y="5000008"/>
              <a:ext cx="4023276" cy="140335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プレスする会社</a:t>
              </a:r>
            </a:p>
          </p:txBody>
        </p:sp>
      </p:grpSp>
      <p:grpSp>
        <p:nvGrpSpPr>
          <p:cNvPr id="33803" name="グループ化 83">
            <a:extLst>
              <a:ext uri="{FF2B5EF4-FFF2-40B4-BE49-F238E27FC236}">
                <a16:creationId xmlns:a16="http://schemas.microsoft.com/office/drawing/2014/main" id="{E74613FF-B1B5-45A8-A387-1660DBDCE9A5}"/>
              </a:ext>
            </a:extLst>
          </p:cNvPr>
          <p:cNvGrpSpPr>
            <a:grpSpLocks/>
          </p:cNvGrpSpPr>
          <p:nvPr/>
        </p:nvGrpSpPr>
        <p:grpSpPr bwMode="auto">
          <a:xfrm>
            <a:off x="4529138" y="3352800"/>
            <a:ext cx="3998912" cy="2060575"/>
            <a:chOff x="4554065" y="3887362"/>
            <a:chExt cx="5128181" cy="2642477"/>
          </a:xfrm>
        </p:grpSpPr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233432E7-E46B-FFAC-E935-4BB5FE869B5B}"/>
                </a:ext>
              </a:extLst>
            </p:cNvPr>
            <p:cNvCxnSpPr/>
            <p:nvPr/>
          </p:nvCxnSpPr>
          <p:spPr>
            <a:xfrm>
              <a:off x="4554065" y="3887362"/>
              <a:ext cx="2383922" cy="1883122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円/楕円 85">
              <a:extLst>
                <a:ext uri="{FF2B5EF4-FFF2-40B4-BE49-F238E27FC236}">
                  <a16:creationId xmlns:a16="http://schemas.microsoft.com/office/drawing/2014/main" id="{9B7FCD1D-77B0-285C-1870-1C4940F3357E}"/>
                </a:ext>
              </a:extLst>
            </p:cNvPr>
            <p:cNvSpPr/>
            <p:nvPr/>
          </p:nvSpPr>
          <p:spPr>
            <a:xfrm>
              <a:off x="6064250" y="5055018"/>
              <a:ext cx="3617996" cy="14748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をお店に輸送する会社</a:t>
              </a:r>
            </a:p>
          </p:txBody>
        </p:sp>
      </p:grpSp>
      <p:grpSp>
        <p:nvGrpSpPr>
          <p:cNvPr id="33804" name="グループ化 86">
            <a:extLst>
              <a:ext uri="{FF2B5EF4-FFF2-40B4-BE49-F238E27FC236}">
                <a16:creationId xmlns:a16="http://schemas.microsoft.com/office/drawing/2014/main" id="{4CFD1E36-C9F5-991E-1908-A16B034C9546}"/>
              </a:ext>
            </a:extLst>
          </p:cNvPr>
          <p:cNvGrpSpPr>
            <a:grpSpLocks/>
          </p:cNvGrpSpPr>
          <p:nvPr/>
        </p:nvGrpSpPr>
        <p:grpSpPr bwMode="auto">
          <a:xfrm>
            <a:off x="4189413" y="1095375"/>
            <a:ext cx="2149475" cy="2019300"/>
            <a:chOff x="1005970" y="2123429"/>
            <a:chExt cx="2757681" cy="2588973"/>
          </a:xfrm>
        </p:grpSpPr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525872FB-D610-5289-F9EA-1AC2CA08EB0B}"/>
                </a:ext>
              </a:extLst>
            </p:cNvPr>
            <p:cNvCxnSpPr/>
            <p:nvPr/>
          </p:nvCxnSpPr>
          <p:spPr>
            <a:xfrm flipH="1">
              <a:off x="1005970" y="2829698"/>
              <a:ext cx="1938931" cy="1882704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円/楕円 88">
              <a:extLst>
                <a:ext uri="{FF2B5EF4-FFF2-40B4-BE49-F238E27FC236}">
                  <a16:creationId xmlns:a16="http://schemas.microsoft.com/office/drawing/2014/main" id="{785CAB88-88E6-220E-8576-8DEDD7E06A87}"/>
                </a:ext>
              </a:extLst>
            </p:cNvPr>
            <p:cNvSpPr/>
            <p:nvPr/>
          </p:nvSpPr>
          <p:spPr>
            <a:xfrm>
              <a:off x="2463179" y="2123429"/>
              <a:ext cx="1300472" cy="103187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6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音響</a:t>
              </a:r>
            </a:p>
          </p:txBody>
        </p:sp>
      </p:grpSp>
      <p:grpSp>
        <p:nvGrpSpPr>
          <p:cNvPr id="33805" name="グループ化 89">
            <a:extLst>
              <a:ext uri="{FF2B5EF4-FFF2-40B4-BE49-F238E27FC236}">
                <a16:creationId xmlns:a16="http://schemas.microsoft.com/office/drawing/2014/main" id="{7AD3CFA4-BA21-3E08-83D3-C5E813145F38}"/>
              </a:ext>
            </a:extLst>
          </p:cNvPr>
          <p:cNvGrpSpPr>
            <a:grpSpLocks/>
          </p:cNvGrpSpPr>
          <p:nvPr/>
        </p:nvGrpSpPr>
        <p:grpSpPr bwMode="auto">
          <a:xfrm>
            <a:off x="3665538" y="2286000"/>
            <a:ext cx="1820862" cy="1819275"/>
            <a:chOff x="3230883" y="2509769"/>
            <a:chExt cx="2630902" cy="2630902"/>
          </a:xfrm>
        </p:grpSpPr>
        <p:sp>
          <p:nvSpPr>
            <p:cNvPr id="91" name="円/楕円 90">
              <a:extLst>
                <a:ext uri="{FF2B5EF4-FFF2-40B4-BE49-F238E27FC236}">
                  <a16:creationId xmlns:a16="http://schemas.microsoft.com/office/drawing/2014/main" id="{B914EFC2-6981-D15C-816A-761CD7B6EDB4}"/>
                </a:ext>
              </a:extLst>
            </p:cNvPr>
            <p:cNvSpPr/>
            <p:nvPr/>
          </p:nvSpPr>
          <p:spPr>
            <a:xfrm>
              <a:off x="3230883" y="2509769"/>
              <a:ext cx="2630902" cy="2630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角丸四角形 92">
              <a:extLst>
                <a:ext uri="{FF2B5EF4-FFF2-40B4-BE49-F238E27FC236}">
                  <a16:creationId xmlns:a16="http://schemas.microsoft.com/office/drawing/2014/main" id="{C9ED0BAB-24F0-F6DA-F825-C32548273D02}"/>
                </a:ext>
              </a:extLst>
            </p:cNvPr>
            <p:cNvSpPr/>
            <p:nvPr/>
          </p:nvSpPr>
          <p:spPr>
            <a:xfrm>
              <a:off x="3405206" y="4015765"/>
              <a:ext cx="2291431" cy="913699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制作</a:t>
              </a:r>
              <a:endParaRPr lang="en-US" altLang="ja-JP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販売会社</a:t>
              </a:r>
            </a:p>
          </p:txBody>
        </p:sp>
      </p:grpSp>
      <p:pic>
        <p:nvPicPr>
          <p:cNvPr id="33806" name="図 1">
            <a:extLst>
              <a:ext uri="{FF2B5EF4-FFF2-40B4-BE49-F238E27FC236}">
                <a16:creationId xmlns:a16="http://schemas.microsoft.com/office/drawing/2014/main" id="{AD5BBE75-4586-7F95-6FC4-371836A08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2581275"/>
            <a:ext cx="11033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円/楕円 93">
            <a:extLst>
              <a:ext uri="{FF2B5EF4-FFF2-40B4-BE49-F238E27FC236}">
                <a16:creationId xmlns:a16="http://schemas.microsoft.com/office/drawing/2014/main" id="{AC20AC87-5B56-7B44-F836-6503FBB19F47}"/>
              </a:ext>
            </a:extLst>
          </p:cNvPr>
          <p:cNvSpPr/>
          <p:nvPr/>
        </p:nvSpPr>
        <p:spPr>
          <a:xfrm>
            <a:off x="2551351" y="2329350"/>
            <a:ext cx="4093686" cy="1933976"/>
          </a:xfrm>
          <a:prstGeom prst="ellipse">
            <a:avLst/>
          </a:prstGeom>
          <a:solidFill>
            <a:srgbClr val="FFFFFF"/>
          </a:solidFill>
          <a:ln w="762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F2430A2-3319-4D5F-37CE-1D2243126B5D}"/>
              </a:ext>
            </a:extLst>
          </p:cNvPr>
          <p:cNvGrpSpPr>
            <a:grpSpLocks/>
          </p:cNvGrpSpPr>
          <p:nvPr/>
        </p:nvGrpSpPr>
        <p:grpSpPr bwMode="auto">
          <a:xfrm>
            <a:off x="520700" y="5592763"/>
            <a:ext cx="8159750" cy="938212"/>
            <a:chOff x="633081" y="5566724"/>
            <a:chExt cx="5148332" cy="937867"/>
          </a:xfrm>
        </p:grpSpPr>
        <p:sp>
          <p:nvSpPr>
            <p:cNvPr id="49" name="角丸四角形 48">
              <a:extLst>
                <a:ext uri="{FF2B5EF4-FFF2-40B4-BE49-F238E27FC236}">
                  <a16:creationId xmlns:a16="http://schemas.microsoft.com/office/drawing/2014/main" id="{E7B802A8-C293-EAA4-9280-36A3DF5E1C2A}"/>
                </a:ext>
              </a:extLst>
            </p:cNvPr>
            <p:cNvSpPr/>
            <p:nvPr/>
          </p:nvSpPr>
          <p:spPr>
            <a:xfrm>
              <a:off x="633081" y="5719068"/>
              <a:ext cx="5148332" cy="633179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グループで話し合い、ワークシート</a:t>
              </a: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1.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④に記入しよう</a:t>
              </a:r>
            </a:p>
          </p:txBody>
        </p: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94A5BAB7-9A0C-DF72-6C72-83F1C9488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209" y="5566724"/>
              <a:ext cx="330535" cy="9378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5923C5E-2C3B-8A73-18F7-71891FD9E53C}"/>
              </a:ext>
            </a:extLst>
          </p:cNvPr>
          <p:cNvSpPr/>
          <p:nvPr/>
        </p:nvSpPr>
        <p:spPr>
          <a:xfrm>
            <a:off x="1990725" y="125413"/>
            <a:ext cx="69611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貸出による影響を考えよう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50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94DE389-7F2E-A965-4A21-9197AE21E848}"/>
              </a:ext>
            </a:extLst>
          </p:cNvPr>
          <p:cNvGrpSpPr/>
          <p:nvPr/>
        </p:nvGrpSpPr>
        <p:grpSpPr>
          <a:xfrm>
            <a:off x="725655" y="66674"/>
            <a:ext cx="1203158" cy="661981"/>
            <a:chOff x="725655" y="352824"/>
            <a:chExt cx="1203158" cy="661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角丸四角形 56">
              <a:extLst>
                <a:ext uri="{FF2B5EF4-FFF2-40B4-BE49-F238E27FC236}">
                  <a16:creationId xmlns:a16="http://schemas.microsoft.com/office/drawing/2014/main" id="{7FEA6AE6-02B7-DF17-9D2C-A0D4BF2FCF26}"/>
                </a:ext>
              </a:extLst>
            </p:cNvPr>
            <p:cNvSpPr/>
            <p:nvPr/>
          </p:nvSpPr>
          <p:spPr>
            <a:xfrm>
              <a:off x="725655" y="352824"/>
              <a:ext cx="1203158" cy="6619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A6BE54AD-BD2E-605C-4E21-3F5F2C55A8AB}"/>
                </a:ext>
              </a:extLst>
            </p:cNvPr>
            <p:cNvSpPr/>
            <p:nvPr/>
          </p:nvSpPr>
          <p:spPr>
            <a:xfrm>
              <a:off x="1072274" y="492125"/>
              <a:ext cx="835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ワーク</a:t>
              </a:r>
            </a:p>
          </p:txBody>
        </p:sp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616D7738-92FA-C28E-D66B-2D55EF805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-2"/>
            <a:stretch/>
          </p:blipFill>
          <p:spPr>
            <a:xfrm>
              <a:off x="817315" y="352824"/>
              <a:ext cx="509919" cy="605218"/>
            </a:xfrm>
            <a:prstGeom prst="rect">
              <a:avLst/>
            </a:prstGeom>
          </p:spPr>
        </p:pic>
      </p:grpSp>
      <p:sp>
        <p:nvSpPr>
          <p:cNvPr id="66" name="円/楕円 65">
            <a:extLst>
              <a:ext uri="{FF2B5EF4-FFF2-40B4-BE49-F238E27FC236}">
                <a16:creationId xmlns:a16="http://schemas.microsoft.com/office/drawing/2014/main" id="{2E41A0B0-DC83-D877-CAE7-FF9E95BFD122}"/>
              </a:ext>
            </a:extLst>
          </p:cNvPr>
          <p:cNvSpPr/>
          <p:nvPr/>
        </p:nvSpPr>
        <p:spPr>
          <a:xfrm>
            <a:off x="2549525" y="2329350"/>
            <a:ext cx="4093686" cy="1933976"/>
          </a:xfrm>
          <a:prstGeom prst="ellipse">
            <a:avLst/>
          </a:prstGeom>
          <a:solidFill>
            <a:srgbClr val="FF6600">
              <a:alpha val="89804"/>
            </a:srgbClr>
          </a:solidFill>
          <a:ln w="762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２種類の仕事を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選んで考えよう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正方形/長方形 30">
            <a:extLst>
              <a:ext uri="{FF2B5EF4-FFF2-40B4-BE49-F238E27FC236}">
                <a16:creationId xmlns:a16="http://schemas.microsoft.com/office/drawing/2014/main" id="{B9C2EB40-CA0B-B231-3853-6D14DB25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191000"/>
            <a:ext cx="8175625" cy="900113"/>
          </a:xfrm>
          <a:prstGeom prst="rect">
            <a:avLst/>
          </a:prstGeom>
          <a:solidFill>
            <a:srgbClr val="FFDF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0" bIns="0"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会社の売り上げが増え、利益が生まれる。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>
              <a:spcBef>
                <a:spcPct val="0"/>
              </a:spcBef>
            </a:pP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仕事が増えて、新しく人を雇える。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FDB5409-8116-267F-5ABC-1303847B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5741988"/>
            <a:ext cx="8175625" cy="717550"/>
          </a:xfrm>
          <a:prstGeom prst="rect">
            <a:avLst/>
          </a:prstGeom>
          <a:solidFill>
            <a:srgbClr val="FFDFC9"/>
          </a:solidFill>
          <a:ln>
            <a:noFill/>
          </a:ln>
        </p:spPr>
        <p:txBody>
          <a:bodyPr lIns="180000" tIns="180000" rIns="0" bIns="0"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lang="en-US" altLang="ja-JP" b="1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給与</a:t>
            </a:r>
            <a:r>
              <a:rPr lang="en-US" altLang="ja-JP" b="1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b="1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が入り、趣味や余暇などを楽しめる。</a:t>
            </a:r>
            <a:endParaRPr lang="en-US" altLang="ja-JP" b="1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E3BB0FD-C2FB-6EA7-B548-8D494D65E39C}"/>
              </a:ext>
            </a:extLst>
          </p:cNvPr>
          <p:cNvSpPr/>
          <p:nvPr/>
        </p:nvSpPr>
        <p:spPr>
          <a:xfrm>
            <a:off x="201613" y="103188"/>
            <a:ext cx="8788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貸出を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うけた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ときの影響</a:t>
            </a:r>
          </a:p>
        </p:txBody>
      </p:sp>
      <p:pic>
        <p:nvPicPr>
          <p:cNvPr id="35845" name="図 2">
            <a:extLst>
              <a:ext uri="{FF2B5EF4-FFF2-40B4-BE49-F238E27FC236}">
                <a16:creationId xmlns:a16="http://schemas.microsoft.com/office/drawing/2014/main" id="{1093C685-0A96-9C89-B76C-3ECAD5200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643063"/>
            <a:ext cx="1682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図 5">
            <a:extLst>
              <a:ext uri="{FF2B5EF4-FFF2-40B4-BE49-F238E27FC236}">
                <a16:creationId xmlns:a16="http://schemas.microsoft.com/office/drawing/2014/main" id="{9ACE0D7C-F1CF-842D-8D40-1413E3D35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49375"/>
            <a:ext cx="11493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00ACA0D-FD20-EBB5-B559-FD3FA2989B21}"/>
              </a:ext>
            </a:extLst>
          </p:cNvPr>
          <p:cNvGrpSpPr>
            <a:grpSpLocks/>
          </p:cNvGrpSpPr>
          <p:nvPr/>
        </p:nvGrpSpPr>
        <p:grpSpPr bwMode="auto">
          <a:xfrm>
            <a:off x="1947863" y="1798638"/>
            <a:ext cx="2008187" cy="904875"/>
            <a:chOff x="1947433" y="1799238"/>
            <a:chExt cx="2008014" cy="904033"/>
          </a:xfrm>
        </p:grpSpPr>
        <p:sp>
          <p:nvSpPr>
            <p:cNvPr id="26" name="右矢印 25">
              <a:extLst>
                <a:ext uri="{FF2B5EF4-FFF2-40B4-BE49-F238E27FC236}">
                  <a16:creationId xmlns:a16="http://schemas.microsoft.com/office/drawing/2014/main" id="{298F9A71-6EB4-B11E-B122-416E0639FEDB}"/>
                </a:ext>
              </a:extLst>
            </p:cNvPr>
            <p:cNvSpPr/>
            <p:nvPr/>
          </p:nvSpPr>
          <p:spPr>
            <a:xfrm>
              <a:off x="1947433" y="1799238"/>
              <a:ext cx="2008014" cy="904033"/>
            </a:xfrm>
            <a:prstGeom prst="rightArrow">
              <a:avLst>
                <a:gd name="adj1" fmla="val 43612"/>
                <a:gd name="adj2" fmla="val 319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C6DA3C46-6A65-5B20-75DE-100C4F6609BA}"/>
                </a:ext>
              </a:extLst>
            </p:cNvPr>
            <p:cNvSpPr/>
            <p:nvPr/>
          </p:nvSpPr>
          <p:spPr>
            <a:xfrm>
              <a:off x="2209347" y="1948324"/>
              <a:ext cx="1230207" cy="566210"/>
            </a:xfrm>
            <a:prstGeom prst="roundRect">
              <a:avLst>
                <a:gd name="adj" fmla="val 30199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 出</a:t>
              </a:r>
            </a:p>
          </p:txBody>
        </p:sp>
      </p:grp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DD84A086-8430-7F4C-DDA8-E1AD7243138B}"/>
              </a:ext>
            </a:extLst>
          </p:cNvPr>
          <p:cNvSpPr/>
          <p:nvPr/>
        </p:nvSpPr>
        <p:spPr>
          <a:xfrm>
            <a:off x="376238" y="2833688"/>
            <a:ext cx="1714500" cy="3286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C0D407BF-A149-ED64-02FD-6F656449284F}"/>
              </a:ext>
            </a:extLst>
          </p:cNvPr>
          <p:cNvSpPr/>
          <p:nvPr/>
        </p:nvSpPr>
        <p:spPr>
          <a:xfrm>
            <a:off x="4106863" y="2833688"/>
            <a:ext cx="1657350" cy="62547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</a:t>
            </a:r>
            <a:endParaRPr lang="en-US" altLang="ja-JP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販売会社</a:t>
            </a:r>
          </a:p>
        </p:txBody>
      </p:sp>
      <p:pic>
        <p:nvPicPr>
          <p:cNvPr id="35850" name="図 38">
            <a:extLst>
              <a:ext uri="{FF2B5EF4-FFF2-40B4-BE49-F238E27FC236}">
                <a16:creationId xmlns:a16="http://schemas.microsoft.com/office/drawing/2014/main" id="{9860E44C-A903-1AF1-24C4-03CEBB44C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2068513"/>
            <a:ext cx="8286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E59A058-CBB6-D10A-8D0C-ACC134E16F35}"/>
              </a:ext>
            </a:extLst>
          </p:cNvPr>
          <p:cNvGrpSpPr/>
          <p:nvPr/>
        </p:nvGrpSpPr>
        <p:grpSpPr>
          <a:xfrm>
            <a:off x="5764841" y="1632115"/>
            <a:ext cx="2127008" cy="1624809"/>
            <a:chOff x="5481481" y="1632115"/>
            <a:chExt cx="2410368" cy="1624809"/>
          </a:xfrm>
          <a:solidFill>
            <a:schemeClr val="accent2"/>
          </a:solidFill>
        </p:grpSpPr>
        <p:sp>
          <p:nvSpPr>
            <p:cNvPr id="38" name="右矢印 37">
              <a:extLst>
                <a:ext uri="{FF2B5EF4-FFF2-40B4-BE49-F238E27FC236}">
                  <a16:creationId xmlns:a16="http://schemas.microsoft.com/office/drawing/2014/main" id="{598F10B8-6C9D-F0CD-12F4-8BBDA59DDCCB}"/>
                </a:ext>
              </a:extLst>
            </p:cNvPr>
            <p:cNvSpPr/>
            <p:nvPr/>
          </p:nvSpPr>
          <p:spPr>
            <a:xfrm rot="21153705">
              <a:off x="5481481" y="1632115"/>
              <a:ext cx="1603153" cy="480546"/>
            </a:xfrm>
            <a:prstGeom prst="rightArrow">
              <a:avLst>
                <a:gd name="adj1" fmla="val 43612"/>
                <a:gd name="adj2" fmla="val 485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44" name="右矢印 43">
              <a:extLst>
                <a:ext uri="{FF2B5EF4-FFF2-40B4-BE49-F238E27FC236}">
                  <a16:creationId xmlns:a16="http://schemas.microsoft.com/office/drawing/2014/main" id="{80689853-1AE2-C335-8116-E35DE3DD20CA}"/>
                </a:ext>
              </a:extLst>
            </p:cNvPr>
            <p:cNvSpPr/>
            <p:nvPr/>
          </p:nvSpPr>
          <p:spPr>
            <a:xfrm>
              <a:off x="5562921" y="2189806"/>
              <a:ext cx="2328928" cy="475329"/>
            </a:xfrm>
            <a:prstGeom prst="rightArrow">
              <a:avLst>
                <a:gd name="adj1" fmla="val 43612"/>
                <a:gd name="adj2" fmla="val 619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45" name="右矢印 44">
              <a:extLst>
                <a:ext uri="{FF2B5EF4-FFF2-40B4-BE49-F238E27FC236}">
                  <a16:creationId xmlns:a16="http://schemas.microsoft.com/office/drawing/2014/main" id="{CEBA098F-F9AD-6974-78D8-BBEFBC46E12B}"/>
                </a:ext>
              </a:extLst>
            </p:cNvPr>
            <p:cNvSpPr/>
            <p:nvPr/>
          </p:nvSpPr>
          <p:spPr>
            <a:xfrm rot="802288">
              <a:off x="5481746" y="2776378"/>
              <a:ext cx="1603153" cy="480546"/>
            </a:xfrm>
            <a:prstGeom prst="rightArrow">
              <a:avLst>
                <a:gd name="adj1" fmla="val 43612"/>
                <a:gd name="adj2" fmla="val 485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pic>
        <p:nvPicPr>
          <p:cNvPr id="35852" name="図 8">
            <a:extLst>
              <a:ext uri="{FF2B5EF4-FFF2-40B4-BE49-F238E27FC236}">
                <a16:creationId xmlns:a16="http://schemas.microsoft.com/office/drawing/2014/main" id="{D6D161A3-3EB2-2F82-0107-E0024F7B6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069975"/>
            <a:ext cx="11112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B07899FD-580A-3C79-5F1C-B02C0C7F3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441450"/>
            <a:ext cx="690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図 8">
            <a:extLst>
              <a:ext uri="{FF2B5EF4-FFF2-40B4-BE49-F238E27FC236}">
                <a16:creationId xmlns:a16="http://schemas.microsoft.com/office/drawing/2014/main" id="{5A2D6E75-3827-467B-0CD1-767682AF9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801938"/>
            <a:ext cx="11096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正方形/長方形 19">
            <a:extLst>
              <a:ext uri="{FF2B5EF4-FFF2-40B4-BE49-F238E27FC236}">
                <a16:creationId xmlns:a16="http://schemas.microsoft.com/office/drawing/2014/main" id="{6245F453-D4C3-44EC-A43F-DA4EFA99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671888"/>
            <a:ext cx="3867150" cy="5254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企業への影響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F12593C-9491-385D-3A26-8F153608DEC0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4211638"/>
            <a:ext cx="8175625" cy="931862"/>
            <a:chOff x="765109" y="3074299"/>
            <a:chExt cx="4105275" cy="2911284"/>
          </a:xfrm>
        </p:grpSpPr>
        <p:sp>
          <p:nvSpPr>
            <p:cNvPr id="35861" name="正方形/長方形 30">
              <a:extLst>
                <a:ext uri="{FF2B5EF4-FFF2-40B4-BE49-F238E27FC236}">
                  <a16:creationId xmlns:a16="http://schemas.microsoft.com/office/drawing/2014/main" id="{FB33178E-B7E6-9274-9CB5-FB90FA82A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35862" name="メモ 29">
              <a:extLst>
                <a:ext uri="{FF2B5EF4-FFF2-40B4-BE49-F238E27FC236}">
                  <a16:creationId xmlns:a16="http://schemas.microsoft.com/office/drawing/2014/main" id="{FDA36940-50F6-5605-944E-3BC9A0FC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074299"/>
              <a:ext cx="4105275" cy="2822011"/>
            </a:xfrm>
            <a:prstGeom prst="foldedCorner">
              <a:avLst>
                <a:gd name="adj" fmla="val 21782"/>
              </a:avLst>
            </a:prstGeom>
            <a:solidFill>
              <a:srgbClr val="FF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</p:grpSp>
      <p:sp>
        <p:nvSpPr>
          <p:cNvPr id="35857" name="正方形/長方形 19">
            <a:extLst>
              <a:ext uri="{FF2B5EF4-FFF2-40B4-BE49-F238E27FC236}">
                <a16:creationId xmlns:a16="http://schemas.microsoft.com/office/drawing/2014/main" id="{E80BC045-4CF5-0C35-84B3-2D4B3599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5216525"/>
            <a:ext cx="3867150" cy="5254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個人への影響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AD078025-8F65-25BD-55D3-6C1ED4E5EB12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5746750"/>
            <a:ext cx="8175625" cy="722313"/>
            <a:chOff x="765109" y="3074299"/>
            <a:chExt cx="4105275" cy="2911284"/>
          </a:xfrm>
        </p:grpSpPr>
        <p:sp>
          <p:nvSpPr>
            <p:cNvPr id="35859" name="正方形/長方形 30">
              <a:extLst>
                <a:ext uri="{FF2B5EF4-FFF2-40B4-BE49-F238E27FC236}">
                  <a16:creationId xmlns:a16="http://schemas.microsoft.com/office/drawing/2014/main" id="{60B9E465-B6ED-DF56-024B-878D38B43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35860" name="メモ 29">
              <a:extLst>
                <a:ext uri="{FF2B5EF4-FFF2-40B4-BE49-F238E27FC236}">
                  <a16:creationId xmlns:a16="http://schemas.microsoft.com/office/drawing/2014/main" id="{FD6D9DB6-184B-0DAE-3669-8F58ECF1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074299"/>
              <a:ext cx="4105275" cy="2822011"/>
            </a:xfrm>
            <a:prstGeom prst="foldedCorner">
              <a:avLst>
                <a:gd name="adj" fmla="val 21782"/>
              </a:avLst>
            </a:prstGeom>
            <a:solidFill>
              <a:srgbClr val="FF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3.33333E-6 L 0.04323 -0.0463 C 0.05503 -0.05672 0.07257 -0.06227 0.0908 -0.06227 C 0.11163 -0.06227 0.12812 -0.05672 0.13993 -0.0463 L 0.19583 3.33333E-6 " pathEditMode="relative" rAng="0" ptsTypes="AAAAA">
                                      <p:cBhvr>
                                        <p:cTn id="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312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08DAFE8-810E-C511-69F0-D686990A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116388"/>
            <a:ext cx="8175625" cy="900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Ins="0" bIns="0"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仕事が減少し、収入減につながる。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新しい雇用が生まれない。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2C82B37-1B13-4704-ADEA-C2B6E0540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5626100"/>
            <a:ext cx="8175625" cy="900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Ins="0" bIns="0"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収入が減るため、買い物や旅行など支出が減る。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（経済活動が低下する）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B43ACE-7075-754D-F427-BFF6E9D4D696}"/>
              </a:ext>
            </a:extLst>
          </p:cNvPr>
          <p:cNvSpPr/>
          <p:nvPr/>
        </p:nvSpPr>
        <p:spPr>
          <a:xfrm>
            <a:off x="184150" y="127000"/>
            <a:ext cx="8788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貸出を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うけなかった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ときの影響</a:t>
            </a:r>
          </a:p>
        </p:txBody>
      </p:sp>
      <p:pic>
        <p:nvPicPr>
          <p:cNvPr id="36869" name="図 2">
            <a:extLst>
              <a:ext uri="{FF2B5EF4-FFF2-40B4-BE49-F238E27FC236}">
                <a16:creationId xmlns:a16="http://schemas.microsoft.com/office/drawing/2014/main" id="{EC394BAE-C037-6C05-2575-560AC1B6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643063"/>
            <a:ext cx="1682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図 5">
            <a:extLst>
              <a:ext uri="{FF2B5EF4-FFF2-40B4-BE49-F238E27FC236}">
                <a16:creationId xmlns:a16="http://schemas.microsoft.com/office/drawing/2014/main" id="{750A534A-E89E-B78F-D550-3EB677CE1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49375"/>
            <a:ext cx="11493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E29491E0-E080-FFB6-1575-5FF363D93139}"/>
              </a:ext>
            </a:extLst>
          </p:cNvPr>
          <p:cNvSpPr/>
          <p:nvPr/>
        </p:nvSpPr>
        <p:spPr>
          <a:xfrm>
            <a:off x="376238" y="2833688"/>
            <a:ext cx="1714500" cy="3286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D84939B6-A536-DF3A-5486-5E08EBBC6947}"/>
              </a:ext>
            </a:extLst>
          </p:cNvPr>
          <p:cNvSpPr/>
          <p:nvPr/>
        </p:nvSpPr>
        <p:spPr>
          <a:xfrm>
            <a:off x="4106863" y="2833688"/>
            <a:ext cx="1657350" cy="62547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</a:t>
            </a:r>
            <a:endParaRPr lang="en-US" altLang="ja-JP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販売会社</a:t>
            </a:r>
          </a:p>
        </p:txBody>
      </p:sp>
      <p:pic>
        <p:nvPicPr>
          <p:cNvPr id="36873" name="図 38">
            <a:extLst>
              <a:ext uri="{FF2B5EF4-FFF2-40B4-BE49-F238E27FC236}">
                <a16:creationId xmlns:a16="http://schemas.microsoft.com/office/drawing/2014/main" id="{11EC426C-B11D-2A0A-767E-C6D59C842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2068513"/>
            <a:ext cx="8286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図 8">
            <a:extLst>
              <a:ext uri="{FF2B5EF4-FFF2-40B4-BE49-F238E27FC236}">
                <a16:creationId xmlns:a16="http://schemas.microsoft.com/office/drawing/2014/main" id="{C4668F04-45FE-AEAB-CBB4-5695D551D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069975"/>
            <a:ext cx="11112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図 8">
            <a:extLst>
              <a:ext uri="{FF2B5EF4-FFF2-40B4-BE49-F238E27FC236}">
                <a16:creationId xmlns:a16="http://schemas.microsoft.com/office/drawing/2014/main" id="{B292215C-2431-C909-102A-AE51D4469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801938"/>
            <a:ext cx="11096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CE83321-9663-FCBB-0DD5-4EB77209122C}"/>
              </a:ext>
            </a:extLst>
          </p:cNvPr>
          <p:cNvSpPr/>
          <p:nvPr/>
        </p:nvSpPr>
        <p:spPr bwMode="auto">
          <a:xfrm>
            <a:off x="490538" y="3587750"/>
            <a:ext cx="3867150" cy="5254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企業への影響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E3393B6-DC5E-C789-B8EE-D208D03E9492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4106863"/>
            <a:ext cx="8175625" cy="903287"/>
            <a:chOff x="765109" y="3163573"/>
            <a:chExt cx="4105275" cy="2822010"/>
          </a:xfrm>
        </p:grpSpPr>
        <p:sp>
          <p:nvSpPr>
            <p:cNvPr id="36889" name="正方形/長方形 30">
              <a:extLst>
                <a:ext uri="{FF2B5EF4-FFF2-40B4-BE49-F238E27FC236}">
                  <a16:creationId xmlns:a16="http://schemas.microsoft.com/office/drawing/2014/main" id="{0F154A71-A595-1EB6-EF66-0A9767144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23" name="メモ 29">
              <a:extLst>
                <a:ext uri="{FF2B5EF4-FFF2-40B4-BE49-F238E27FC236}">
                  <a16:creationId xmlns:a16="http://schemas.microsoft.com/office/drawing/2014/main" id="{C0BB9987-F68D-4EAC-26A3-02ADDCA01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foldedCorner">
              <a:avLst>
                <a:gd name="adj" fmla="val 2178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55A48EF-0531-D04B-92A1-238A4465C1AF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1695450"/>
            <a:ext cx="2187575" cy="904875"/>
            <a:chOff x="1843874" y="1653215"/>
            <a:chExt cx="2187504" cy="904033"/>
          </a:xfrm>
        </p:grpSpPr>
        <p:sp>
          <p:nvSpPr>
            <p:cNvPr id="35" name="右矢印 34">
              <a:extLst>
                <a:ext uri="{FF2B5EF4-FFF2-40B4-BE49-F238E27FC236}">
                  <a16:creationId xmlns:a16="http://schemas.microsoft.com/office/drawing/2014/main" id="{C66CD7BA-D042-7605-33DA-0E9E36B6FC69}"/>
                </a:ext>
              </a:extLst>
            </p:cNvPr>
            <p:cNvSpPr/>
            <p:nvPr/>
          </p:nvSpPr>
          <p:spPr>
            <a:xfrm>
              <a:off x="1843874" y="1653215"/>
              <a:ext cx="2187504" cy="904033"/>
            </a:xfrm>
            <a:prstGeom prst="rightArrow">
              <a:avLst>
                <a:gd name="adj1" fmla="val 43612"/>
                <a:gd name="adj2" fmla="val 31900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6" name="角丸四角形 35">
              <a:extLst>
                <a:ext uri="{FF2B5EF4-FFF2-40B4-BE49-F238E27FC236}">
                  <a16:creationId xmlns:a16="http://schemas.microsoft.com/office/drawing/2014/main" id="{1AB7B9E6-3456-0C92-659A-160EB222DD5A}"/>
                </a:ext>
              </a:extLst>
            </p:cNvPr>
            <p:cNvSpPr/>
            <p:nvPr/>
          </p:nvSpPr>
          <p:spPr>
            <a:xfrm>
              <a:off x="2158189" y="1707140"/>
              <a:ext cx="1228685" cy="723226"/>
            </a:xfrm>
            <a:prstGeom prst="roundRect">
              <a:avLst>
                <a:gd name="adj" fmla="val 20788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貸出を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うけない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C8EDA892-0FFE-BF20-43D9-995F0CD55009}"/>
              </a:ext>
            </a:extLst>
          </p:cNvPr>
          <p:cNvGrpSpPr>
            <a:grpSpLocks/>
          </p:cNvGrpSpPr>
          <p:nvPr/>
        </p:nvGrpSpPr>
        <p:grpSpPr bwMode="auto">
          <a:xfrm>
            <a:off x="5764213" y="1676400"/>
            <a:ext cx="2127250" cy="1625600"/>
            <a:chOff x="5481481" y="1632115"/>
            <a:chExt cx="2410368" cy="1624809"/>
          </a:xfrm>
        </p:grpSpPr>
        <p:sp>
          <p:nvSpPr>
            <p:cNvPr id="39" name="右矢印 38">
              <a:extLst>
                <a:ext uri="{FF2B5EF4-FFF2-40B4-BE49-F238E27FC236}">
                  <a16:creationId xmlns:a16="http://schemas.microsoft.com/office/drawing/2014/main" id="{8CF81072-BF57-697B-8033-32D7CD27AA01}"/>
                </a:ext>
              </a:extLst>
            </p:cNvPr>
            <p:cNvSpPr/>
            <p:nvPr/>
          </p:nvSpPr>
          <p:spPr>
            <a:xfrm rot="21153705">
              <a:off x="5481481" y="1632115"/>
              <a:ext cx="1602714" cy="480779"/>
            </a:xfrm>
            <a:prstGeom prst="rightArrow">
              <a:avLst>
                <a:gd name="adj1" fmla="val 43612"/>
                <a:gd name="adj2" fmla="val 48586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40" name="右矢印 39">
              <a:extLst>
                <a:ext uri="{FF2B5EF4-FFF2-40B4-BE49-F238E27FC236}">
                  <a16:creationId xmlns:a16="http://schemas.microsoft.com/office/drawing/2014/main" id="{8538B4B1-48B6-C0ED-2DF6-2FF504542598}"/>
                </a:ext>
              </a:extLst>
            </p:cNvPr>
            <p:cNvSpPr/>
            <p:nvPr/>
          </p:nvSpPr>
          <p:spPr>
            <a:xfrm>
              <a:off x="5562426" y="2189057"/>
              <a:ext cx="2329423" cy="476018"/>
            </a:xfrm>
            <a:prstGeom prst="rightArrow">
              <a:avLst>
                <a:gd name="adj1" fmla="val 43612"/>
                <a:gd name="adj2" fmla="val 61943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41" name="右矢印 40">
              <a:extLst>
                <a:ext uri="{FF2B5EF4-FFF2-40B4-BE49-F238E27FC236}">
                  <a16:creationId xmlns:a16="http://schemas.microsoft.com/office/drawing/2014/main" id="{B4F42B6C-334D-67DE-511E-9468AD472C11}"/>
                </a:ext>
              </a:extLst>
            </p:cNvPr>
            <p:cNvSpPr/>
            <p:nvPr/>
          </p:nvSpPr>
          <p:spPr>
            <a:xfrm rot="802288">
              <a:off x="5481481" y="2776146"/>
              <a:ext cx="1602714" cy="480778"/>
            </a:xfrm>
            <a:prstGeom prst="rightArrow">
              <a:avLst>
                <a:gd name="adj1" fmla="val 43612"/>
                <a:gd name="adj2" fmla="val 48586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59694FF-48CE-05AB-B863-9FBB575B125A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5626100"/>
            <a:ext cx="8175625" cy="903288"/>
            <a:chOff x="765109" y="3163573"/>
            <a:chExt cx="4105275" cy="2822010"/>
          </a:xfrm>
        </p:grpSpPr>
        <p:sp>
          <p:nvSpPr>
            <p:cNvPr id="36882" name="正方形/長方形 30">
              <a:extLst>
                <a:ext uri="{FF2B5EF4-FFF2-40B4-BE49-F238E27FC236}">
                  <a16:creationId xmlns:a16="http://schemas.microsoft.com/office/drawing/2014/main" id="{19D1A0B9-A035-B65B-D77E-4F22F82B1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26" name="メモ 29">
              <a:extLst>
                <a:ext uri="{FF2B5EF4-FFF2-40B4-BE49-F238E27FC236}">
                  <a16:creationId xmlns:a16="http://schemas.microsoft.com/office/drawing/2014/main" id="{9008A862-D177-6F4B-3C83-965EB0C8C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foldedCorner">
              <a:avLst>
                <a:gd name="adj" fmla="val 2178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7466D79-6F5F-C538-C70E-A31356C1CF26}"/>
              </a:ext>
            </a:extLst>
          </p:cNvPr>
          <p:cNvSpPr/>
          <p:nvPr/>
        </p:nvSpPr>
        <p:spPr bwMode="auto">
          <a:xfrm>
            <a:off x="490538" y="5094288"/>
            <a:ext cx="3867150" cy="5254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ja-JP" altLang="en-US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個人</a:t>
            </a:r>
            <a:r>
              <a:rPr lang="ja-JP" altLang="en-US" sz="2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への影響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8">
            <a:extLst>
              <a:ext uri="{FF2B5EF4-FFF2-40B4-BE49-F238E27FC236}">
                <a16:creationId xmlns:a16="http://schemas.microsoft.com/office/drawing/2014/main" id="{1CDDE6E0-264B-E0BF-57A3-80B36957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898775"/>
            <a:ext cx="11112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図 38">
            <a:extLst>
              <a:ext uri="{FF2B5EF4-FFF2-40B4-BE49-F238E27FC236}">
                <a16:creationId xmlns:a16="http://schemas.microsoft.com/office/drawing/2014/main" id="{83ADF63C-F1BC-5865-A7E0-7BCBFF439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2165350"/>
            <a:ext cx="74136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図 8">
            <a:extLst>
              <a:ext uri="{FF2B5EF4-FFF2-40B4-BE49-F238E27FC236}">
                <a16:creationId xmlns:a16="http://schemas.microsoft.com/office/drawing/2014/main" id="{E4EA055E-1AD5-BAD9-04B2-1818866C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166813"/>
            <a:ext cx="11096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52F2837-29EC-1F0A-87E9-F4E42BE90FCF}"/>
              </a:ext>
            </a:extLst>
          </p:cNvPr>
          <p:cNvSpPr/>
          <p:nvPr/>
        </p:nvSpPr>
        <p:spPr>
          <a:xfrm>
            <a:off x="201613" y="103188"/>
            <a:ext cx="8788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「預金」「貸出」によるお金の流れの影響</a:t>
            </a:r>
          </a:p>
        </p:txBody>
      </p:sp>
      <p:sp>
        <p:nvSpPr>
          <p:cNvPr id="29" name="コンテンツ プレースホルダー 5">
            <a:extLst>
              <a:ext uri="{FF2B5EF4-FFF2-40B4-BE49-F238E27FC236}">
                <a16:creationId xmlns:a16="http://schemas.microsoft.com/office/drawing/2014/main" id="{5B7C0A31-6039-C6D9-C69D-27DF4C528A4F}"/>
              </a:ext>
            </a:extLst>
          </p:cNvPr>
          <p:cNvSpPr txBox="1">
            <a:spLocks/>
          </p:cNvSpPr>
          <p:nvPr/>
        </p:nvSpPr>
        <p:spPr bwMode="auto">
          <a:xfrm>
            <a:off x="288758" y="4182350"/>
            <a:ext cx="8509167" cy="2287880"/>
          </a:xfrm>
          <a:prstGeom prst="rect">
            <a:avLst/>
          </a:prstGeom>
          <a:gradFill>
            <a:gsLst>
              <a:gs pos="92000">
                <a:srgbClr val="FF6600"/>
              </a:gs>
              <a:gs pos="8000">
                <a:srgbClr val="FF6600"/>
              </a:gs>
              <a:gs pos="1361">
                <a:srgbClr val="FF6600">
                  <a:alpha val="0"/>
                </a:srgbClr>
              </a:gs>
              <a:gs pos="100000">
                <a:srgbClr val="FF6600">
                  <a:alpha val="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「貸出」によりお金が社会に流れることで、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貸出を直接うけない会社にも、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仕事や雇用が生まれ、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収入が増えるなどのメリットがある。</a:t>
            </a:r>
          </a:p>
        </p:txBody>
      </p:sp>
      <p:pic>
        <p:nvPicPr>
          <p:cNvPr id="37897" name="図 5">
            <a:extLst>
              <a:ext uri="{FF2B5EF4-FFF2-40B4-BE49-F238E27FC236}">
                <a16:creationId xmlns:a16="http://schemas.microsoft.com/office/drawing/2014/main" id="{24F2F44F-0A36-7C89-FA83-0D548ADEE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906588"/>
            <a:ext cx="8953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図 2">
            <a:extLst>
              <a:ext uri="{FF2B5EF4-FFF2-40B4-BE49-F238E27FC236}">
                <a16:creationId xmlns:a16="http://schemas.microsoft.com/office/drawing/2014/main" id="{4544FC57-19F7-B7E4-994B-0933A815D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939925"/>
            <a:ext cx="18129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42BEFDD-3984-1716-DE05-F80487D633A2}"/>
              </a:ext>
            </a:extLst>
          </p:cNvPr>
          <p:cNvGrpSpPr>
            <a:grpSpLocks/>
          </p:cNvGrpSpPr>
          <p:nvPr/>
        </p:nvGrpSpPr>
        <p:grpSpPr bwMode="auto">
          <a:xfrm>
            <a:off x="1633538" y="2284413"/>
            <a:ext cx="1327150" cy="441325"/>
            <a:chOff x="1595498" y="2284741"/>
            <a:chExt cx="1327739" cy="441053"/>
          </a:xfrm>
        </p:grpSpPr>
        <p:sp>
          <p:nvSpPr>
            <p:cNvPr id="51" name="右矢印 50">
              <a:extLst>
                <a:ext uri="{FF2B5EF4-FFF2-40B4-BE49-F238E27FC236}">
                  <a16:creationId xmlns:a16="http://schemas.microsoft.com/office/drawing/2014/main" id="{AED33359-8705-730E-4CFE-0E099CD4CE0A}"/>
                </a:ext>
              </a:extLst>
            </p:cNvPr>
            <p:cNvSpPr/>
            <p:nvPr/>
          </p:nvSpPr>
          <p:spPr>
            <a:xfrm>
              <a:off x="1595498" y="2318057"/>
              <a:ext cx="1327739" cy="37441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52" name="角丸四角形 51">
              <a:extLst>
                <a:ext uri="{FF2B5EF4-FFF2-40B4-BE49-F238E27FC236}">
                  <a16:creationId xmlns:a16="http://schemas.microsoft.com/office/drawing/2014/main" id="{156AF90A-CFFD-A994-5FFD-5B40452BC3B2}"/>
                </a:ext>
              </a:extLst>
            </p:cNvPr>
            <p:cNvSpPr/>
            <p:nvPr/>
          </p:nvSpPr>
          <p:spPr>
            <a:xfrm>
              <a:off x="1725731" y="2284741"/>
              <a:ext cx="865571" cy="441053"/>
            </a:xfrm>
            <a:prstGeom prst="roundRect">
              <a:avLst>
                <a:gd name="adj" fmla="val 30199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預金</a:t>
              </a:r>
              <a:endPara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73256CB-D9A5-7A89-D6CF-F7AA0DCCE1E9}"/>
              </a:ext>
            </a:extLst>
          </p:cNvPr>
          <p:cNvGrpSpPr>
            <a:grpSpLocks/>
          </p:cNvGrpSpPr>
          <p:nvPr/>
        </p:nvGrpSpPr>
        <p:grpSpPr bwMode="auto">
          <a:xfrm>
            <a:off x="3717925" y="2284413"/>
            <a:ext cx="1328738" cy="441325"/>
            <a:chOff x="3680262" y="2284741"/>
            <a:chExt cx="1327739" cy="441053"/>
          </a:xfrm>
        </p:grpSpPr>
        <p:sp>
          <p:nvSpPr>
            <p:cNvPr id="53" name="右矢印 52">
              <a:extLst>
                <a:ext uri="{FF2B5EF4-FFF2-40B4-BE49-F238E27FC236}">
                  <a16:creationId xmlns:a16="http://schemas.microsoft.com/office/drawing/2014/main" id="{01DE30E6-587F-309D-96F3-EEB753475D1C}"/>
                </a:ext>
              </a:extLst>
            </p:cNvPr>
            <p:cNvSpPr/>
            <p:nvPr/>
          </p:nvSpPr>
          <p:spPr>
            <a:xfrm>
              <a:off x="3680262" y="2318057"/>
              <a:ext cx="1327739" cy="374419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54" name="角丸四角形 53">
              <a:extLst>
                <a:ext uri="{FF2B5EF4-FFF2-40B4-BE49-F238E27FC236}">
                  <a16:creationId xmlns:a16="http://schemas.microsoft.com/office/drawing/2014/main" id="{4B13A82F-B5D7-4319-A27E-942915B23469}"/>
                </a:ext>
              </a:extLst>
            </p:cNvPr>
            <p:cNvSpPr/>
            <p:nvPr/>
          </p:nvSpPr>
          <p:spPr>
            <a:xfrm>
              <a:off x="3810339" y="2284741"/>
              <a:ext cx="866123" cy="441053"/>
            </a:xfrm>
            <a:prstGeom prst="roundRect">
              <a:avLst>
                <a:gd name="adj" fmla="val 30199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貸出</a:t>
              </a:r>
            </a:p>
          </p:txBody>
        </p:sp>
      </p:grp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875CF1B3-A4CC-25D5-4120-6AB88F65E08E}"/>
              </a:ext>
            </a:extLst>
          </p:cNvPr>
          <p:cNvSpPr/>
          <p:nvPr/>
        </p:nvSpPr>
        <p:spPr>
          <a:xfrm>
            <a:off x="317500" y="3179763"/>
            <a:ext cx="1336675" cy="4445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CA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</a:p>
        </p:txBody>
      </p:sp>
      <p:sp>
        <p:nvSpPr>
          <p:cNvPr id="56" name="角丸四角形 55">
            <a:extLst>
              <a:ext uri="{FF2B5EF4-FFF2-40B4-BE49-F238E27FC236}">
                <a16:creationId xmlns:a16="http://schemas.microsoft.com/office/drawing/2014/main" id="{53EA2CDD-179D-6620-32B4-70484A84EDF9}"/>
              </a:ext>
            </a:extLst>
          </p:cNvPr>
          <p:cNvSpPr/>
          <p:nvPr/>
        </p:nvSpPr>
        <p:spPr>
          <a:xfrm>
            <a:off x="2657475" y="3171825"/>
            <a:ext cx="1336675" cy="4445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D9273F46-0506-EB2B-E40E-26FF0A1746F7}"/>
              </a:ext>
            </a:extLst>
          </p:cNvPr>
          <p:cNvSpPr/>
          <p:nvPr/>
        </p:nvSpPr>
        <p:spPr>
          <a:xfrm>
            <a:off x="4772025" y="3179763"/>
            <a:ext cx="2205038" cy="4365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制作販売会社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5F3E6CD-39A7-E585-4130-9BECE2A93DD3}"/>
              </a:ext>
            </a:extLst>
          </p:cNvPr>
          <p:cNvGrpSpPr>
            <a:grpSpLocks/>
          </p:cNvGrpSpPr>
          <p:nvPr/>
        </p:nvGrpSpPr>
        <p:grpSpPr bwMode="auto">
          <a:xfrm>
            <a:off x="6799263" y="1906588"/>
            <a:ext cx="1216025" cy="1379537"/>
            <a:chOff x="6760884" y="1662784"/>
            <a:chExt cx="1346452" cy="1527309"/>
          </a:xfrm>
        </p:grpSpPr>
        <p:sp>
          <p:nvSpPr>
            <p:cNvPr id="60" name="右矢印 59">
              <a:extLst>
                <a:ext uri="{FF2B5EF4-FFF2-40B4-BE49-F238E27FC236}">
                  <a16:creationId xmlns:a16="http://schemas.microsoft.com/office/drawing/2014/main" id="{E82C6EE5-5398-33F9-B41A-204AFF54C74C}"/>
                </a:ext>
              </a:extLst>
            </p:cNvPr>
            <p:cNvSpPr/>
            <p:nvPr/>
          </p:nvSpPr>
          <p:spPr>
            <a:xfrm rot="20625814">
              <a:off x="6760884" y="1662784"/>
              <a:ext cx="987867" cy="44290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右矢印 62">
              <a:extLst>
                <a:ext uri="{FF2B5EF4-FFF2-40B4-BE49-F238E27FC236}">
                  <a16:creationId xmlns:a16="http://schemas.microsoft.com/office/drawing/2014/main" id="{0F3C299B-1BA0-AB3C-F81F-5CC9F11B6152}"/>
                </a:ext>
              </a:extLst>
            </p:cNvPr>
            <p:cNvSpPr/>
            <p:nvPr/>
          </p:nvSpPr>
          <p:spPr>
            <a:xfrm rot="1258294">
              <a:off x="6760884" y="2747191"/>
              <a:ext cx="987867" cy="44290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右矢印 63">
              <a:extLst>
                <a:ext uri="{FF2B5EF4-FFF2-40B4-BE49-F238E27FC236}">
                  <a16:creationId xmlns:a16="http://schemas.microsoft.com/office/drawing/2014/main" id="{7F304996-8251-35B4-8B15-AD8D218400C2}"/>
                </a:ext>
              </a:extLst>
            </p:cNvPr>
            <p:cNvSpPr/>
            <p:nvPr/>
          </p:nvSpPr>
          <p:spPr>
            <a:xfrm>
              <a:off x="6780219" y="2221684"/>
              <a:ext cx="1327117" cy="37435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pic>
        <p:nvPicPr>
          <p:cNvPr id="68" name="図 67">
            <a:extLst>
              <a:ext uri="{FF2B5EF4-FFF2-40B4-BE49-F238E27FC236}">
                <a16:creationId xmlns:a16="http://schemas.microsoft.com/office/drawing/2014/main" id="{D0C8A825-277D-A094-7AAC-51DA80046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760538"/>
            <a:ext cx="6778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CAD04684-CA96-D29F-C5DC-81C5620AF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760538"/>
            <a:ext cx="6762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図 24">
            <a:extLst>
              <a:ext uri="{FF2B5EF4-FFF2-40B4-BE49-F238E27FC236}">
                <a16:creationId xmlns:a16="http://schemas.microsoft.com/office/drawing/2014/main" id="{802E1D90-368B-DA03-4D83-B9E95E379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22475"/>
            <a:ext cx="14589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3785 -0.03056 C 0.04584 -0.0375 0.05799 -0.04097 0.07049 -0.04097 C 0.08455 -0.04097 0.09584 -0.0375 0.104 -0.03056 L 0.14236 1.48148E-6 " pathEditMode="relative" rAng="0" ptsTypes="AAAAA">
                                      <p:cBhvr>
                                        <p:cTn id="9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20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3785 -0.03056 C 0.04584 -0.0375 0.05799 -0.04097 0.07049 -0.04097 C 0.08455 -0.04097 0.09584 -0.0375 0.104 -0.03056 L 0.14236 1.48148E-6 " pathEditMode="relative" rAng="0" ptsTypes="AAAAA">
                                      <p:cBhvr>
                                        <p:cTn id="22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2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>
            <a:extLst>
              <a:ext uri="{FF2B5EF4-FFF2-40B4-BE49-F238E27FC236}">
                <a16:creationId xmlns:a16="http://schemas.microsoft.com/office/drawing/2014/main" id="{8BDC076D-1C45-12CA-0382-5B3BCB7036A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71488" y="2041525"/>
            <a:ext cx="8258175" cy="2160588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「預金」と「貸出」を通じて</a:t>
            </a:r>
            <a:br>
              <a:rPr lang="en-US" altLang="ja-JP" sz="4800" dirty="0">
                <a:solidFill>
                  <a:srgbClr val="719E34"/>
                </a:solidFill>
                <a:cs typeface="+mn-cs"/>
              </a:rPr>
            </a:b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社会にお金が流れることで</a:t>
            </a:r>
            <a:br>
              <a:rPr lang="en-US" altLang="ja-JP" sz="4800" dirty="0">
                <a:solidFill>
                  <a:srgbClr val="719E34"/>
                </a:solidFill>
                <a:cs typeface="+mn-cs"/>
              </a:rPr>
            </a:b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どのようなことが</a:t>
            </a:r>
            <a:br>
              <a:rPr lang="en-US" altLang="ja-JP" sz="4800" dirty="0">
                <a:solidFill>
                  <a:srgbClr val="719E34"/>
                </a:solidFill>
                <a:cs typeface="+mn-cs"/>
              </a:rPr>
            </a:b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実現できるのだろう？</a:t>
            </a:r>
            <a:br>
              <a:rPr lang="en-US" altLang="ja-JP" sz="4800" dirty="0">
                <a:solidFill>
                  <a:srgbClr val="719E34"/>
                </a:solidFill>
                <a:cs typeface="+mn-cs"/>
              </a:rPr>
            </a:br>
            <a:endParaRPr lang="ja-JP" altLang="en-US" sz="4800" dirty="0">
              <a:solidFill>
                <a:srgbClr val="719E34"/>
              </a:solidFill>
              <a:cs typeface="+mn-cs"/>
            </a:endParaRPr>
          </a:p>
        </p:txBody>
      </p:sp>
      <p:pic>
        <p:nvPicPr>
          <p:cNvPr id="38915" name="図 6">
            <a:extLst>
              <a:ext uri="{FF2B5EF4-FFF2-40B4-BE49-F238E27FC236}">
                <a16:creationId xmlns:a16="http://schemas.microsoft.com/office/drawing/2014/main" id="{FD9CBAD9-8895-BCDF-0FD3-655439219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476750"/>
            <a:ext cx="18907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CCE405-6468-34DF-A434-823CE13DB1A3}"/>
              </a:ext>
            </a:extLst>
          </p:cNvPr>
          <p:cNvSpPr/>
          <p:nvPr/>
        </p:nvSpPr>
        <p:spPr>
          <a:xfrm>
            <a:off x="4714875" y="4286250"/>
            <a:ext cx="1931988" cy="52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※</a:t>
            </a:r>
            <a:r>
              <a:rPr lang="ja-JP" altLang="en-US" dirty="0"/>
              <a:t>の補足は削除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91C1DAD-9B65-A509-3239-D44A7A587F5A}"/>
              </a:ext>
            </a:extLst>
          </p:cNvPr>
          <p:cNvSpPr/>
          <p:nvPr/>
        </p:nvSpPr>
        <p:spPr>
          <a:xfrm>
            <a:off x="1990725" y="58738"/>
            <a:ext cx="6961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銀行から貸出されたお金で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企業が実現できることを考えよう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90884A2-F761-4937-4032-039D8AD683AC}"/>
              </a:ext>
            </a:extLst>
          </p:cNvPr>
          <p:cNvGrpSpPr/>
          <p:nvPr/>
        </p:nvGrpSpPr>
        <p:grpSpPr>
          <a:xfrm>
            <a:off x="725655" y="125130"/>
            <a:ext cx="1203158" cy="851176"/>
            <a:chOff x="725655" y="163630"/>
            <a:chExt cx="1203158" cy="851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角丸四角形 24">
              <a:extLst>
                <a:ext uri="{FF2B5EF4-FFF2-40B4-BE49-F238E27FC236}">
                  <a16:creationId xmlns:a16="http://schemas.microsoft.com/office/drawing/2014/main" id="{89AA4743-80F4-D0AB-66EF-016F82D4DB5C}"/>
                </a:ext>
              </a:extLst>
            </p:cNvPr>
            <p:cNvSpPr/>
            <p:nvPr/>
          </p:nvSpPr>
          <p:spPr>
            <a:xfrm>
              <a:off x="725655" y="177228"/>
              <a:ext cx="1203158" cy="8375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DE58065-5B76-C998-FAE4-268677FC4112}"/>
                </a:ext>
              </a:extLst>
            </p:cNvPr>
            <p:cNvSpPr/>
            <p:nvPr/>
          </p:nvSpPr>
          <p:spPr>
            <a:xfrm>
              <a:off x="1072274" y="444500"/>
              <a:ext cx="835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ワーク</a:t>
              </a: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5821F707-DD6D-B91C-9D9A-51ACF22FF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/>
          </p:blipFill>
          <p:spPr>
            <a:xfrm>
              <a:off x="817315" y="163630"/>
              <a:ext cx="509919" cy="794412"/>
            </a:xfrm>
            <a:prstGeom prst="rect">
              <a:avLst/>
            </a:prstGeom>
          </p:spPr>
        </p:pic>
      </p:grpSp>
      <p:sp>
        <p:nvSpPr>
          <p:cNvPr id="29701" name="コンテンツ プレースホルダー 5">
            <a:extLst>
              <a:ext uri="{FF2B5EF4-FFF2-40B4-BE49-F238E27FC236}">
                <a16:creationId xmlns:a16="http://schemas.microsoft.com/office/drawing/2014/main" id="{73541B40-20DF-292C-4B2F-00BF80CE44A3}"/>
              </a:ext>
            </a:extLst>
          </p:cNvPr>
          <p:cNvSpPr txBox="1">
            <a:spLocks/>
          </p:cNvSpPr>
          <p:nvPr/>
        </p:nvSpPr>
        <p:spPr bwMode="auto">
          <a:xfrm>
            <a:off x="409575" y="1419225"/>
            <a:ext cx="8542338" cy="1028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ja-JP" altLang="en-US" sz="3200" b="1" spc="-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あなたがそれぞれの会社の人だったら、</a:t>
            </a:r>
            <a:br>
              <a:rPr lang="en-US" altLang="ja-JP" sz="3200" b="1" spc="-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3200" b="1" spc="-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貸出されたお金でどのようなことを実現する？</a:t>
            </a:r>
            <a:endParaRPr lang="en-US" altLang="ja-JP" sz="3200" b="1" spc="-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116F50B9-9342-9459-8C3E-E3F97E82795A}"/>
              </a:ext>
            </a:extLst>
          </p:cNvPr>
          <p:cNvSpPr/>
          <p:nvPr/>
        </p:nvSpPr>
        <p:spPr>
          <a:xfrm>
            <a:off x="368300" y="4687888"/>
            <a:ext cx="1714500" cy="56991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CA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</a:p>
        </p:txBody>
      </p:sp>
      <p:pic>
        <p:nvPicPr>
          <p:cNvPr id="40967" name="図 5">
            <a:extLst>
              <a:ext uri="{FF2B5EF4-FFF2-40B4-BE49-F238E27FC236}">
                <a16:creationId xmlns:a16="http://schemas.microsoft.com/office/drawing/2014/main" id="{DB21AEDD-F3D5-869D-DCC5-71E3F6A61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3275013"/>
            <a:ext cx="10223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92F3E5DF-5F9B-65AE-E8F5-4172BA77C1C6}"/>
              </a:ext>
            </a:extLst>
          </p:cNvPr>
          <p:cNvSpPr/>
          <p:nvPr/>
        </p:nvSpPr>
        <p:spPr>
          <a:xfrm>
            <a:off x="2628900" y="4678363"/>
            <a:ext cx="1714500" cy="5699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grpSp>
        <p:nvGrpSpPr>
          <p:cNvPr id="40969" name="グループ化 35">
            <a:extLst>
              <a:ext uri="{FF2B5EF4-FFF2-40B4-BE49-F238E27FC236}">
                <a16:creationId xmlns:a16="http://schemas.microsoft.com/office/drawing/2014/main" id="{0B85221B-7FF1-031B-4348-DE14FC0FCA92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824288"/>
            <a:ext cx="1327150" cy="439737"/>
            <a:chOff x="1595498" y="2284741"/>
            <a:chExt cx="1327739" cy="441053"/>
          </a:xfrm>
        </p:grpSpPr>
        <p:sp>
          <p:nvSpPr>
            <p:cNvPr id="37" name="右矢印 36">
              <a:extLst>
                <a:ext uri="{FF2B5EF4-FFF2-40B4-BE49-F238E27FC236}">
                  <a16:creationId xmlns:a16="http://schemas.microsoft.com/office/drawing/2014/main" id="{B8A84BD1-B655-3668-2E65-DA1C4D5E57F9}"/>
                </a:ext>
              </a:extLst>
            </p:cNvPr>
            <p:cNvSpPr/>
            <p:nvPr/>
          </p:nvSpPr>
          <p:spPr>
            <a:xfrm>
              <a:off x="1595498" y="2318178"/>
              <a:ext cx="1327739" cy="3741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600"/>
            </a:p>
          </p:txBody>
        </p:sp>
        <p:sp>
          <p:nvSpPr>
            <p:cNvPr id="38" name="角丸四角形 37">
              <a:extLst>
                <a:ext uri="{FF2B5EF4-FFF2-40B4-BE49-F238E27FC236}">
                  <a16:creationId xmlns:a16="http://schemas.microsoft.com/office/drawing/2014/main" id="{7652652A-42B7-DDE6-898D-C305AB3B385C}"/>
                </a:ext>
              </a:extLst>
            </p:cNvPr>
            <p:cNvSpPr/>
            <p:nvPr/>
          </p:nvSpPr>
          <p:spPr>
            <a:xfrm>
              <a:off x="1725731" y="2284741"/>
              <a:ext cx="865572" cy="441053"/>
            </a:xfrm>
            <a:prstGeom prst="roundRect">
              <a:avLst>
                <a:gd name="adj" fmla="val 30199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預金</a:t>
              </a:r>
              <a:endPara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59001780-5BAF-74B7-B3A9-094070E11D5A}"/>
              </a:ext>
            </a:extLst>
          </p:cNvPr>
          <p:cNvSpPr/>
          <p:nvPr/>
        </p:nvSpPr>
        <p:spPr bwMode="auto">
          <a:xfrm>
            <a:off x="6272213" y="3649663"/>
            <a:ext cx="2555875" cy="827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住宅を開発・販売</a:t>
            </a:r>
            <a:b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している会社</a:t>
            </a:r>
          </a:p>
        </p:txBody>
      </p:sp>
      <p:grpSp>
        <p:nvGrpSpPr>
          <p:cNvPr id="40971" name="グループ化 38">
            <a:extLst>
              <a:ext uri="{FF2B5EF4-FFF2-40B4-BE49-F238E27FC236}">
                <a16:creationId xmlns:a16="http://schemas.microsoft.com/office/drawing/2014/main" id="{C04EDF52-1A0A-4130-326F-7517EAE4BD3D}"/>
              </a:ext>
            </a:extLst>
          </p:cNvPr>
          <p:cNvGrpSpPr>
            <a:grpSpLocks/>
          </p:cNvGrpSpPr>
          <p:nvPr/>
        </p:nvGrpSpPr>
        <p:grpSpPr bwMode="auto">
          <a:xfrm>
            <a:off x="3951288" y="3822700"/>
            <a:ext cx="1327150" cy="441325"/>
            <a:chOff x="3680262" y="2284741"/>
            <a:chExt cx="1327739" cy="441053"/>
          </a:xfrm>
        </p:grpSpPr>
        <p:sp>
          <p:nvSpPr>
            <p:cNvPr id="40" name="右矢印 39">
              <a:extLst>
                <a:ext uri="{FF2B5EF4-FFF2-40B4-BE49-F238E27FC236}">
                  <a16:creationId xmlns:a16="http://schemas.microsoft.com/office/drawing/2014/main" id="{00B7C362-C41F-0504-F520-81F1149F09B0}"/>
                </a:ext>
              </a:extLst>
            </p:cNvPr>
            <p:cNvSpPr/>
            <p:nvPr/>
          </p:nvSpPr>
          <p:spPr>
            <a:xfrm>
              <a:off x="3680262" y="2318058"/>
              <a:ext cx="1327739" cy="374419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600"/>
            </a:p>
          </p:txBody>
        </p:sp>
        <p:sp>
          <p:nvSpPr>
            <p:cNvPr id="41" name="角丸四角形 40">
              <a:extLst>
                <a:ext uri="{FF2B5EF4-FFF2-40B4-BE49-F238E27FC236}">
                  <a16:creationId xmlns:a16="http://schemas.microsoft.com/office/drawing/2014/main" id="{44F3D245-D614-E33A-BB92-9A1618B511A0}"/>
                </a:ext>
              </a:extLst>
            </p:cNvPr>
            <p:cNvSpPr/>
            <p:nvPr/>
          </p:nvSpPr>
          <p:spPr>
            <a:xfrm>
              <a:off x="3810495" y="2284741"/>
              <a:ext cx="865571" cy="441053"/>
            </a:xfrm>
            <a:prstGeom prst="roundRect">
              <a:avLst>
                <a:gd name="adj" fmla="val 30199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貸出</a:t>
              </a:r>
            </a:p>
          </p:txBody>
        </p:sp>
      </p:grp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A805AA2B-8710-1E3B-5393-92360EA5F0ED}"/>
              </a:ext>
            </a:extLst>
          </p:cNvPr>
          <p:cNvSpPr/>
          <p:nvPr/>
        </p:nvSpPr>
        <p:spPr bwMode="auto">
          <a:xfrm>
            <a:off x="6272213" y="2447925"/>
            <a:ext cx="2555875" cy="827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宇宙開発に</a:t>
            </a:r>
            <a:endParaRPr lang="en-US" altLang="ja-JP" sz="24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かかわる会社</a:t>
            </a:r>
          </a:p>
        </p:txBody>
      </p:sp>
      <p:sp>
        <p:nvSpPr>
          <p:cNvPr id="43" name="右矢印 42">
            <a:extLst>
              <a:ext uri="{FF2B5EF4-FFF2-40B4-BE49-F238E27FC236}">
                <a16:creationId xmlns:a16="http://schemas.microsoft.com/office/drawing/2014/main" id="{FCBB4ABA-86D9-C8B1-B0EE-ED0217F777A4}"/>
              </a:ext>
            </a:extLst>
          </p:cNvPr>
          <p:cNvSpPr/>
          <p:nvPr/>
        </p:nvSpPr>
        <p:spPr bwMode="auto">
          <a:xfrm rot="19862281">
            <a:off x="3951288" y="3105150"/>
            <a:ext cx="1327150" cy="37465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8CD27101-8843-E89A-BBB0-31F631247895}"/>
              </a:ext>
            </a:extLst>
          </p:cNvPr>
          <p:cNvSpPr/>
          <p:nvPr/>
        </p:nvSpPr>
        <p:spPr bwMode="auto">
          <a:xfrm>
            <a:off x="4081463" y="3071813"/>
            <a:ext cx="865187" cy="441325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F206BB92-6295-45A2-3682-677E191A0B39}"/>
              </a:ext>
            </a:extLst>
          </p:cNvPr>
          <p:cNvSpPr/>
          <p:nvPr/>
        </p:nvSpPr>
        <p:spPr bwMode="auto">
          <a:xfrm>
            <a:off x="6272213" y="4878388"/>
            <a:ext cx="2555875" cy="827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ロボット開発に</a:t>
            </a:r>
            <a:b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かかわる会社</a:t>
            </a:r>
          </a:p>
        </p:txBody>
      </p:sp>
      <p:sp>
        <p:nvSpPr>
          <p:cNvPr id="45" name="右矢印 44">
            <a:extLst>
              <a:ext uri="{FF2B5EF4-FFF2-40B4-BE49-F238E27FC236}">
                <a16:creationId xmlns:a16="http://schemas.microsoft.com/office/drawing/2014/main" id="{A6F2A2A2-DD92-F2D5-5C4D-BE511544B302}"/>
              </a:ext>
            </a:extLst>
          </p:cNvPr>
          <p:cNvSpPr/>
          <p:nvPr/>
        </p:nvSpPr>
        <p:spPr bwMode="auto">
          <a:xfrm rot="2088501">
            <a:off x="3951288" y="4619625"/>
            <a:ext cx="1327150" cy="37465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E8FF7DA5-C6E1-B677-5BC1-EE9D4D5A52C4}"/>
              </a:ext>
            </a:extLst>
          </p:cNvPr>
          <p:cNvSpPr/>
          <p:nvPr/>
        </p:nvSpPr>
        <p:spPr bwMode="auto">
          <a:xfrm>
            <a:off x="4081463" y="4546600"/>
            <a:ext cx="865187" cy="441325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pic>
        <p:nvPicPr>
          <p:cNvPr id="40978" name="図 32">
            <a:extLst>
              <a:ext uri="{FF2B5EF4-FFF2-40B4-BE49-F238E27FC236}">
                <a16:creationId xmlns:a16="http://schemas.microsoft.com/office/drawing/2014/main" id="{D96D79E2-8B58-67B1-665A-9E5FE29E4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497263"/>
            <a:ext cx="1609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図 1">
            <a:extLst>
              <a:ext uri="{FF2B5EF4-FFF2-40B4-BE49-F238E27FC236}">
                <a16:creationId xmlns:a16="http://schemas.microsoft.com/office/drawing/2014/main" id="{17F65834-A586-1386-A465-D16F85E3B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608263"/>
            <a:ext cx="14525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図 2">
            <a:extLst>
              <a:ext uri="{FF2B5EF4-FFF2-40B4-BE49-F238E27FC236}">
                <a16:creationId xmlns:a16="http://schemas.microsoft.com/office/drawing/2014/main" id="{45DFFE37-D736-FD00-84AE-0C0300534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663950"/>
            <a:ext cx="13128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図 3">
            <a:extLst>
              <a:ext uri="{FF2B5EF4-FFF2-40B4-BE49-F238E27FC236}">
                <a16:creationId xmlns:a16="http://schemas.microsoft.com/office/drawing/2014/main" id="{CA71660F-873A-8647-B083-003F79553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4794250"/>
            <a:ext cx="1460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C2EE3F3-4705-5824-A530-C1FD59F88789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5673725"/>
            <a:ext cx="8159750" cy="938213"/>
            <a:chOff x="633081" y="5566724"/>
            <a:chExt cx="5148332" cy="937867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15F9A772-6152-FCF9-3ECC-88B84969465B}"/>
                </a:ext>
              </a:extLst>
            </p:cNvPr>
            <p:cNvSpPr/>
            <p:nvPr/>
          </p:nvSpPr>
          <p:spPr>
            <a:xfrm>
              <a:off x="633081" y="5719068"/>
              <a:ext cx="5148332" cy="633179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グループで話し合い、ワークシート</a:t>
              </a: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1.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⑤に記入しよう</a:t>
              </a: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60BFC9F-0933-C2AB-7D4A-B2EAA8212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2209" y="5566724"/>
              <a:ext cx="330535" cy="9378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983" name="グループ化 2">
            <a:extLst>
              <a:ext uri="{FF2B5EF4-FFF2-40B4-BE49-F238E27FC236}">
                <a16:creationId xmlns:a16="http://schemas.microsoft.com/office/drawing/2014/main" id="{F622B619-AAC7-CB68-F583-A118AADEB02B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2447925"/>
            <a:ext cx="328612" cy="273050"/>
            <a:chOff x="2660904" y="2751392"/>
            <a:chExt cx="328892" cy="273362"/>
          </a:xfrm>
        </p:grpSpPr>
        <p:sp>
          <p:nvSpPr>
            <p:cNvPr id="40990" name="正方形/長方形 1">
              <a:extLst>
                <a:ext uri="{FF2B5EF4-FFF2-40B4-BE49-F238E27FC236}">
                  <a16:creationId xmlns:a16="http://schemas.microsoft.com/office/drawing/2014/main" id="{25F3AA5C-5DC4-045E-06A0-F8E047C64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489" y="2778533"/>
              <a:ext cx="3013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solidFill>
                    <a:schemeClr val="accent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Ａ</a:t>
              </a:r>
            </a:p>
          </p:txBody>
        </p:sp>
        <p:sp>
          <p:nvSpPr>
            <p:cNvPr id="2" name="円/楕円 1">
              <a:extLst>
                <a:ext uri="{FF2B5EF4-FFF2-40B4-BE49-F238E27FC236}">
                  <a16:creationId xmlns:a16="http://schemas.microsoft.com/office/drawing/2014/main" id="{4348D904-6641-DA4E-8120-9B0C8D112A11}"/>
                </a:ext>
              </a:extLst>
            </p:cNvPr>
            <p:cNvSpPr/>
            <p:nvPr/>
          </p:nvSpPr>
          <p:spPr bwMode="auto">
            <a:xfrm>
              <a:off x="2660904" y="2751392"/>
              <a:ext cx="249449" cy="24952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lIns="180000" tIns="180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b="1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0984" name="グループ化 34">
            <a:extLst>
              <a:ext uri="{FF2B5EF4-FFF2-40B4-BE49-F238E27FC236}">
                <a16:creationId xmlns:a16="http://schemas.microsoft.com/office/drawing/2014/main" id="{EBBF8007-5042-E58D-7340-897C6C3369FF}"/>
              </a:ext>
            </a:extLst>
          </p:cNvPr>
          <p:cNvGrpSpPr>
            <a:grpSpLocks/>
          </p:cNvGrpSpPr>
          <p:nvPr/>
        </p:nvGrpSpPr>
        <p:grpSpPr bwMode="auto">
          <a:xfrm>
            <a:off x="5164138" y="3640138"/>
            <a:ext cx="323850" cy="277812"/>
            <a:chOff x="2660904" y="2751392"/>
            <a:chExt cx="324028" cy="278226"/>
          </a:xfrm>
        </p:grpSpPr>
        <p:sp>
          <p:nvSpPr>
            <p:cNvPr id="40988" name="正方形/長方形 1">
              <a:extLst>
                <a:ext uri="{FF2B5EF4-FFF2-40B4-BE49-F238E27FC236}">
                  <a16:creationId xmlns:a16="http://schemas.microsoft.com/office/drawing/2014/main" id="{2FEB3057-0D65-1D68-C3D5-98FE94D5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25" y="2783397"/>
              <a:ext cx="3013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solidFill>
                    <a:schemeClr val="accent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Ｂ</a:t>
              </a:r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E20B9817-92EE-88B8-C5F3-1AA80FB5F94F}"/>
                </a:ext>
              </a:extLst>
            </p:cNvPr>
            <p:cNvSpPr/>
            <p:nvPr/>
          </p:nvSpPr>
          <p:spPr bwMode="auto">
            <a:xfrm>
              <a:off x="2660904" y="2751392"/>
              <a:ext cx="249374" cy="24960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lIns="180000" tIns="180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b="1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0985" name="グループ化 41">
            <a:extLst>
              <a:ext uri="{FF2B5EF4-FFF2-40B4-BE49-F238E27FC236}">
                <a16:creationId xmlns:a16="http://schemas.microsoft.com/office/drawing/2014/main" id="{0EE68C25-52CD-FBF0-F558-889C46151B87}"/>
              </a:ext>
            </a:extLst>
          </p:cNvPr>
          <p:cNvGrpSpPr>
            <a:grpSpLocks/>
          </p:cNvGrpSpPr>
          <p:nvPr/>
        </p:nvGrpSpPr>
        <p:grpSpPr bwMode="auto">
          <a:xfrm>
            <a:off x="5178425" y="4843463"/>
            <a:ext cx="314325" cy="282575"/>
            <a:chOff x="2660904" y="2751392"/>
            <a:chExt cx="314300" cy="283090"/>
          </a:xfrm>
        </p:grpSpPr>
        <p:sp>
          <p:nvSpPr>
            <p:cNvPr id="40986" name="正方形/長方形 1">
              <a:extLst>
                <a:ext uri="{FF2B5EF4-FFF2-40B4-BE49-F238E27FC236}">
                  <a16:creationId xmlns:a16="http://schemas.microsoft.com/office/drawing/2014/main" id="{27B6E670-9DA6-AF99-D34B-F0839AD0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897" y="2788261"/>
              <a:ext cx="3013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solidFill>
                    <a:schemeClr val="accent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Ｃ</a:t>
              </a:r>
            </a:p>
          </p:txBody>
        </p:sp>
        <p:sp>
          <p:nvSpPr>
            <p:cNvPr id="48" name="円/楕円 47">
              <a:extLst>
                <a:ext uri="{FF2B5EF4-FFF2-40B4-BE49-F238E27FC236}">
                  <a16:creationId xmlns:a16="http://schemas.microsoft.com/office/drawing/2014/main" id="{89D6CD2C-07E7-AF34-53F5-07C833689821}"/>
                </a:ext>
              </a:extLst>
            </p:cNvPr>
            <p:cNvSpPr/>
            <p:nvPr/>
          </p:nvSpPr>
          <p:spPr bwMode="auto">
            <a:xfrm>
              <a:off x="2660904" y="2751392"/>
              <a:ext cx="249218" cy="24969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lIns="180000" tIns="180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b="1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2ECDF36-9145-AD5C-75BC-877BA42102EA}"/>
              </a:ext>
            </a:extLst>
          </p:cNvPr>
          <p:cNvSpPr/>
          <p:nvPr/>
        </p:nvSpPr>
        <p:spPr>
          <a:xfrm>
            <a:off x="6113463" y="3144838"/>
            <a:ext cx="2663825" cy="157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b="1" spc="-1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家事の負担を減らすお手伝いロボットをつくる！</a:t>
            </a:r>
            <a:endParaRPr lang="en-US" altLang="ja-JP" sz="2200" b="1" spc="-1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6BE0A54-75B2-0155-B988-1CB83874638C}"/>
              </a:ext>
            </a:extLst>
          </p:cNvPr>
          <p:cNvSpPr/>
          <p:nvPr/>
        </p:nvSpPr>
        <p:spPr>
          <a:xfrm>
            <a:off x="3397250" y="3517900"/>
            <a:ext cx="2728913" cy="116046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5150202-DD73-15D4-C78E-4B2B486B8735}"/>
              </a:ext>
            </a:extLst>
          </p:cNvPr>
          <p:cNvSpPr/>
          <p:nvPr/>
        </p:nvSpPr>
        <p:spPr>
          <a:xfrm>
            <a:off x="192088" y="138113"/>
            <a:ext cx="87582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「貸出」によって実現できること</a:t>
            </a:r>
          </a:p>
        </p:txBody>
      </p:sp>
      <p:sp>
        <p:nvSpPr>
          <p:cNvPr id="20" name="四角形吹き出し 19">
            <a:extLst>
              <a:ext uri="{FF2B5EF4-FFF2-40B4-BE49-F238E27FC236}">
                <a16:creationId xmlns:a16="http://schemas.microsoft.com/office/drawing/2014/main" id="{77A8B53C-CE4E-BCB4-8579-795F110B2550}"/>
              </a:ext>
            </a:extLst>
          </p:cNvPr>
          <p:cNvSpPr/>
          <p:nvPr/>
        </p:nvSpPr>
        <p:spPr>
          <a:xfrm>
            <a:off x="3249613" y="2278063"/>
            <a:ext cx="2665412" cy="874712"/>
          </a:xfrm>
          <a:prstGeom prst="wedgeRectCallout">
            <a:avLst>
              <a:gd name="adj1" fmla="val -20110"/>
              <a:gd name="adj2" fmla="val -76997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住宅を開発・販売</a:t>
            </a:r>
            <a:b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している会社</a:t>
            </a:r>
          </a:p>
        </p:txBody>
      </p:sp>
      <p:sp>
        <p:nvSpPr>
          <p:cNvPr id="26" name="四角形吹き出し 25">
            <a:extLst>
              <a:ext uri="{FF2B5EF4-FFF2-40B4-BE49-F238E27FC236}">
                <a16:creationId xmlns:a16="http://schemas.microsoft.com/office/drawing/2014/main" id="{5A43A92C-88D1-5FDD-1D10-0033555478DE}"/>
              </a:ext>
            </a:extLst>
          </p:cNvPr>
          <p:cNvSpPr/>
          <p:nvPr/>
        </p:nvSpPr>
        <p:spPr>
          <a:xfrm>
            <a:off x="387350" y="2278063"/>
            <a:ext cx="2663825" cy="874712"/>
          </a:xfrm>
          <a:prstGeom prst="wedgeRectCallout">
            <a:avLst>
              <a:gd name="adj1" fmla="val -19749"/>
              <a:gd name="adj2" fmla="val -74671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宇宙開発に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かかわる会社</a:t>
            </a:r>
          </a:p>
        </p:txBody>
      </p:sp>
      <p:sp>
        <p:nvSpPr>
          <p:cNvPr id="31" name="四角形吹き出し 30">
            <a:extLst>
              <a:ext uri="{FF2B5EF4-FFF2-40B4-BE49-F238E27FC236}">
                <a16:creationId xmlns:a16="http://schemas.microsoft.com/office/drawing/2014/main" id="{78E7B4D7-2F4E-9867-7D4D-91465E90A305}"/>
              </a:ext>
            </a:extLst>
          </p:cNvPr>
          <p:cNvSpPr/>
          <p:nvPr/>
        </p:nvSpPr>
        <p:spPr>
          <a:xfrm>
            <a:off x="6113463" y="2274888"/>
            <a:ext cx="2663825" cy="876300"/>
          </a:xfrm>
          <a:prstGeom prst="wedgeRectCallout">
            <a:avLst>
              <a:gd name="adj1" fmla="val -21917"/>
              <a:gd name="adj2" fmla="val -78159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ロボット開発に</a:t>
            </a:r>
            <a:b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かかわる会社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1719D6-69A6-EF4D-481A-EB12F214B70C}"/>
              </a:ext>
            </a:extLst>
          </p:cNvPr>
          <p:cNvSpPr/>
          <p:nvPr/>
        </p:nvSpPr>
        <p:spPr>
          <a:xfrm>
            <a:off x="387350" y="3144838"/>
            <a:ext cx="2663825" cy="157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宇宙エレベーターをつくって、誰もが宇宙旅行に行けるようにする！</a:t>
            </a:r>
            <a:endParaRPr lang="en-US" altLang="ja-JP" sz="2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825F2D4-8368-A901-CC7D-8C602DF84DC9}"/>
              </a:ext>
            </a:extLst>
          </p:cNvPr>
          <p:cNvSpPr/>
          <p:nvPr/>
        </p:nvSpPr>
        <p:spPr>
          <a:xfrm>
            <a:off x="3249613" y="3144838"/>
            <a:ext cx="2665412" cy="157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太陽光発電のみで</a:t>
            </a:r>
            <a:br>
              <a:rPr lang="en-US" altLang="ja-JP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すべての電気を</a:t>
            </a:r>
            <a:br>
              <a:rPr lang="en-US" altLang="ja-JP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まかなえる超エコハウスをつくる！</a:t>
            </a:r>
            <a:endParaRPr lang="en-US" altLang="ja-JP" sz="2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コンテンツ プレースホルダー 5">
            <a:extLst>
              <a:ext uri="{FF2B5EF4-FFF2-40B4-BE49-F238E27FC236}">
                <a16:creationId xmlns:a16="http://schemas.microsoft.com/office/drawing/2014/main" id="{645A8B2E-285F-D580-FC45-46A747F70F41}"/>
              </a:ext>
            </a:extLst>
          </p:cNvPr>
          <p:cNvSpPr txBox="1">
            <a:spLocks/>
          </p:cNvSpPr>
          <p:nvPr/>
        </p:nvSpPr>
        <p:spPr bwMode="auto">
          <a:xfrm>
            <a:off x="288758" y="4856545"/>
            <a:ext cx="8509167" cy="1666226"/>
          </a:xfrm>
          <a:prstGeom prst="rect">
            <a:avLst/>
          </a:prstGeom>
          <a:gradFill>
            <a:gsLst>
              <a:gs pos="92000">
                <a:srgbClr val="FF6600"/>
              </a:gs>
              <a:gs pos="8000">
                <a:srgbClr val="FF6600"/>
              </a:gs>
              <a:gs pos="1361">
                <a:srgbClr val="FF6600">
                  <a:alpha val="0"/>
                </a:srgbClr>
              </a:gs>
              <a:gs pos="100000">
                <a:srgbClr val="FF6600">
                  <a:alpha val="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今はなくても、実現すると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社会を変えるような</a:t>
            </a:r>
            <a:b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新しい技術や製品の開発もできる！</a:t>
            </a:r>
          </a:p>
        </p:txBody>
      </p:sp>
      <p:pic>
        <p:nvPicPr>
          <p:cNvPr id="43021" name="図 13">
            <a:extLst>
              <a:ext uri="{FF2B5EF4-FFF2-40B4-BE49-F238E27FC236}">
                <a16:creationId xmlns:a16="http://schemas.microsoft.com/office/drawing/2014/main" id="{0EFECA38-689B-A8DF-65ED-A0FA5397A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60450"/>
            <a:ext cx="22526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図 14">
            <a:extLst>
              <a:ext uri="{FF2B5EF4-FFF2-40B4-BE49-F238E27FC236}">
                <a16:creationId xmlns:a16="http://schemas.microsoft.com/office/drawing/2014/main" id="{88539E75-2D5F-E5D0-34BE-0330B86CF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942975"/>
            <a:ext cx="207486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図 15">
            <a:extLst>
              <a:ext uri="{FF2B5EF4-FFF2-40B4-BE49-F238E27FC236}">
                <a16:creationId xmlns:a16="http://schemas.microsoft.com/office/drawing/2014/main" id="{07013613-8F3A-9C75-E2A2-5490E1158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782638"/>
            <a:ext cx="21288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4" name="グループ化 13">
            <a:extLst>
              <a:ext uri="{FF2B5EF4-FFF2-40B4-BE49-F238E27FC236}">
                <a16:creationId xmlns:a16="http://schemas.microsoft.com/office/drawing/2014/main" id="{F7BCCA6E-86DA-4741-1AE7-120D195FE8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13" y="1114425"/>
            <a:ext cx="358775" cy="295275"/>
            <a:chOff x="2660904" y="2751392"/>
            <a:chExt cx="326256" cy="268284"/>
          </a:xfrm>
        </p:grpSpPr>
        <p:sp>
          <p:nvSpPr>
            <p:cNvPr id="43031" name="正方形/長方形 1">
              <a:extLst>
                <a:ext uri="{FF2B5EF4-FFF2-40B4-BE49-F238E27FC236}">
                  <a16:creationId xmlns:a16="http://schemas.microsoft.com/office/drawing/2014/main" id="{739227F0-F2D9-D1E2-085F-1F4D190B9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853" y="2767859"/>
              <a:ext cx="301307" cy="2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solidFill>
                    <a:schemeClr val="accent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Ａ</a:t>
              </a:r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8A122A3-073E-4F6A-C60A-0EF80D947EB0}"/>
                </a:ext>
              </a:extLst>
            </p:cNvPr>
            <p:cNvSpPr/>
            <p:nvPr/>
          </p:nvSpPr>
          <p:spPr bwMode="auto">
            <a:xfrm>
              <a:off x="2660904" y="2751392"/>
              <a:ext cx="248301" cy="24953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lIns="180000" tIns="180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b="1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3025" name="グループ化 16">
            <a:extLst>
              <a:ext uri="{FF2B5EF4-FFF2-40B4-BE49-F238E27FC236}">
                <a16:creationId xmlns:a16="http://schemas.microsoft.com/office/drawing/2014/main" id="{2C67F943-6BED-A906-00B1-30D2A07123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1100" y="1114425"/>
            <a:ext cx="388938" cy="300038"/>
            <a:chOff x="2660904" y="2751392"/>
            <a:chExt cx="352984" cy="272113"/>
          </a:xfrm>
        </p:grpSpPr>
        <p:sp>
          <p:nvSpPr>
            <p:cNvPr id="43029" name="正方形/長方形 1">
              <a:extLst>
                <a:ext uri="{FF2B5EF4-FFF2-40B4-BE49-F238E27FC236}">
                  <a16:creationId xmlns:a16="http://schemas.microsoft.com/office/drawing/2014/main" id="{76921071-3F76-4BD8-8885-BA8671785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581" y="2771688"/>
              <a:ext cx="301307" cy="2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accent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B</a:t>
              </a:r>
              <a:endParaRPr lang="ja-JP" altLang="en-US" sz="1800" b="1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7A848E29-3C6B-454A-FC5C-4EF045D95605}"/>
                </a:ext>
              </a:extLst>
            </p:cNvPr>
            <p:cNvSpPr/>
            <p:nvPr/>
          </p:nvSpPr>
          <p:spPr bwMode="auto">
            <a:xfrm>
              <a:off x="2660904" y="2751392"/>
              <a:ext cx="249250" cy="249077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lIns="180000" tIns="180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b="1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3026" name="グループ化 20">
            <a:extLst>
              <a:ext uri="{FF2B5EF4-FFF2-40B4-BE49-F238E27FC236}">
                <a16:creationId xmlns:a16="http://schemas.microsoft.com/office/drawing/2014/main" id="{2CFF2DF7-95F1-9BBB-1425-9BA0F3EE72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7013" y="1114425"/>
            <a:ext cx="384175" cy="300038"/>
            <a:chOff x="2660904" y="2751392"/>
            <a:chExt cx="349284" cy="272113"/>
          </a:xfrm>
        </p:grpSpPr>
        <p:sp>
          <p:nvSpPr>
            <p:cNvPr id="43027" name="正方形/長方形 1">
              <a:extLst>
                <a:ext uri="{FF2B5EF4-FFF2-40B4-BE49-F238E27FC236}">
                  <a16:creationId xmlns:a16="http://schemas.microsoft.com/office/drawing/2014/main" id="{0B6F3360-25BC-842C-CD1D-1524906F2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881" y="2771688"/>
              <a:ext cx="301307" cy="2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accent1"/>
                  </a:solidFill>
                  <a:latin typeface="メイリオ" panose="020B0604030504040204" pitchFamily="34" charset="-128"/>
                  <a:ea typeface="メイリオ" panose="020B0604030504040204" pitchFamily="34" charset="-128"/>
                </a:rPr>
                <a:t>C</a:t>
              </a:r>
              <a:endParaRPr lang="ja-JP" altLang="en-US" sz="1800" b="1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835DC317-E477-40B6-019C-09D9456DE933}"/>
                </a:ext>
              </a:extLst>
            </p:cNvPr>
            <p:cNvSpPr/>
            <p:nvPr/>
          </p:nvSpPr>
          <p:spPr bwMode="auto">
            <a:xfrm>
              <a:off x="2660904" y="2751392"/>
              <a:ext cx="248251" cy="249077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lIns="180000" tIns="180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b="1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38">
            <a:extLst>
              <a:ext uri="{FF2B5EF4-FFF2-40B4-BE49-F238E27FC236}">
                <a16:creationId xmlns:a16="http://schemas.microsoft.com/office/drawing/2014/main" id="{B36BA844-4191-ECF9-BB5D-FD3AC9AAD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367213"/>
            <a:ext cx="12398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図 25">
            <a:extLst>
              <a:ext uri="{FF2B5EF4-FFF2-40B4-BE49-F238E27FC236}">
                <a16:creationId xmlns:a16="http://schemas.microsoft.com/office/drawing/2014/main" id="{EC63E879-4163-8992-4C63-332DE662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1470025"/>
            <a:ext cx="2117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図 1">
            <a:extLst>
              <a:ext uri="{FF2B5EF4-FFF2-40B4-BE49-F238E27FC236}">
                <a16:creationId xmlns:a16="http://schemas.microsoft.com/office/drawing/2014/main" id="{59521832-9393-EB82-CF01-5E5B26CAD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109913"/>
            <a:ext cx="1563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図 5">
            <a:extLst>
              <a:ext uri="{FF2B5EF4-FFF2-40B4-BE49-F238E27FC236}">
                <a16:creationId xmlns:a16="http://schemas.microsoft.com/office/drawing/2014/main" id="{04EBFB5B-1F52-49AB-C7EB-806685CCC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28813"/>
            <a:ext cx="14271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図 7">
            <a:extLst>
              <a:ext uri="{FF2B5EF4-FFF2-40B4-BE49-F238E27FC236}">
                <a16:creationId xmlns:a16="http://schemas.microsoft.com/office/drawing/2014/main" id="{7B117390-BFA0-C1B7-76DA-5A62A28E0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189413"/>
            <a:ext cx="177482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657A1FC4-6395-B713-1375-3434BCB31C9F}"/>
              </a:ext>
            </a:extLst>
          </p:cNvPr>
          <p:cNvSpPr/>
          <p:nvPr/>
        </p:nvSpPr>
        <p:spPr>
          <a:xfrm>
            <a:off x="538163" y="2844800"/>
            <a:ext cx="1946275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ある個人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A49737E9-41B8-E617-6695-4CFB58BF520B}"/>
              </a:ext>
            </a:extLst>
          </p:cNvPr>
          <p:cNvSpPr/>
          <p:nvPr/>
        </p:nvSpPr>
        <p:spPr>
          <a:xfrm>
            <a:off x="538163" y="5656263"/>
            <a:ext cx="1946275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ある会社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5F72B69E-1916-77D5-D384-C8CAF609E22B}"/>
              </a:ext>
            </a:extLst>
          </p:cNvPr>
          <p:cNvSpPr/>
          <p:nvPr/>
        </p:nvSpPr>
        <p:spPr>
          <a:xfrm>
            <a:off x="6634163" y="3135313"/>
            <a:ext cx="2170112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している会社</a:t>
            </a:r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2224FF50-F7BF-03F7-BEDC-EDE8E10CA9EA}"/>
              </a:ext>
            </a:extLst>
          </p:cNvPr>
          <p:cNvSpPr/>
          <p:nvPr/>
        </p:nvSpPr>
        <p:spPr>
          <a:xfrm>
            <a:off x="6611938" y="5635625"/>
            <a:ext cx="2170112" cy="647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sz="2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している個人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1968C06-86FE-5E79-7ED0-3CE08CC15D44}"/>
              </a:ext>
            </a:extLst>
          </p:cNvPr>
          <p:cNvSpPr/>
          <p:nvPr/>
        </p:nvSpPr>
        <p:spPr>
          <a:xfrm>
            <a:off x="1423988" y="127000"/>
            <a:ext cx="634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「預金」と「貸出」の関係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46F0E03F-3AAD-8566-56A1-7CED58921B43}"/>
              </a:ext>
            </a:extLst>
          </p:cNvPr>
          <p:cNvSpPr/>
          <p:nvPr/>
        </p:nvSpPr>
        <p:spPr>
          <a:xfrm>
            <a:off x="3838575" y="5129213"/>
            <a:ext cx="1546225" cy="5191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CA7CC7-1783-8BE3-D78A-E7BF46F855F0}"/>
              </a:ext>
            </a:extLst>
          </p:cNvPr>
          <p:cNvGrpSpPr>
            <a:grpSpLocks/>
          </p:cNvGrpSpPr>
          <p:nvPr/>
        </p:nvGrpSpPr>
        <p:grpSpPr bwMode="auto">
          <a:xfrm>
            <a:off x="2293938" y="2757488"/>
            <a:ext cx="1847850" cy="2032000"/>
            <a:chOff x="2293938" y="2757488"/>
            <a:chExt cx="1847850" cy="2032000"/>
          </a:xfrm>
        </p:grpSpPr>
        <p:sp>
          <p:nvSpPr>
            <p:cNvPr id="32" name="右矢印 31">
              <a:extLst>
                <a:ext uri="{FF2B5EF4-FFF2-40B4-BE49-F238E27FC236}">
                  <a16:creationId xmlns:a16="http://schemas.microsoft.com/office/drawing/2014/main" id="{C5DCD690-B28C-27F1-1F53-8DDA734D4C77}"/>
                </a:ext>
              </a:extLst>
            </p:cNvPr>
            <p:cNvSpPr/>
            <p:nvPr/>
          </p:nvSpPr>
          <p:spPr>
            <a:xfrm rot="2349909">
              <a:off x="2293938" y="2884488"/>
              <a:ext cx="1847850" cy="3889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466CFDD8-9BE2-FF72-052E-85BE4E686703}"/>
                </a:ext>
              </a:extLst>
            </p:cNvPr>
            <p:cNvSpPr/>
            <p:nvPr/>
          </p:nvSpPr>
          <p:spPr>
            <a:xfrm>
              <a:off x="2609850" y="2757488"/>
              <a:ext cx="1060450" cy="569912"/>
            </a:xfrm>
            <a:prstGeom prst="roundRect">
              <a:avLst>
                <a:gd name="adj" fmla="val 30199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預 金</a:t>
              </a:r>
            </a:p>
          </p:txBody>
        </p:sp>
        <p:sp>
          <p:nvSpPr>
            <p:cNvPr id="33" name="右矢印 32">
              <a:extLst>
                <a:ext uri="{FF2B5EF4-FFF2-40B4-BE49-F238E27FC236}">
                  <a16:creationId xmlns:a16="http://schemas.microsoft.com/office/drawing/2014/main" id="{A2D1BE8B-4554-1196-1368-08A4F5348121}"/>
                </a:ext>
              </a:extLst>
            </p:cNvPr>
            <p:cNvSpPr/>
            <p:nvPr/>
          </p:nvSpPr>
          <p:spPr>
            <a:xfrm rot="19800000">
              <a:off x="2293938" y="4344988"/>
              <a:ext cx="1847850" cy="3889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53D7A980-12A6-6A48-64D0-3E04329462AF}"/>
                </a:ext>
              </a:extLst>
            </p:cNvPr>
            <p:cNvSpPr/>
            <p:nvPr/>
          </p:nvSpPr>
          <p:spPr>
            <a:xfrm>
              <a:off x="2609850" y="4219575"/>
              <a:ext cx="1060450" cy="569913"/>
            </a:xfrm>
            <a:prstGeom prst="roundRect">
              <a:avLst>
                <a:gd name="adj" fmla="val 30199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預 金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7531851-38CB-095A-F58B-C9D0181EF623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2166938"/>
            <a:ext cx="1849438" cy="3265487"/>
            <a:chOff x="5080000" y="2166938"/>
            <a:chExt cx="1849438" cy="3265487"/>
          </a:xfrm>
        </p:grpSpPr>
        <p:pic>
          <p:nvPicPr>
            <p:cNvPr id="14358" name="図 37">
              <a:extLst>
                <a:ext uri="{FF2B5EF4-FFF2-40B4-BE49-F238E27FC236}">
                  <a16:creationId xmlns:a16="http://schemas.microsoft.com/office/drawing/2014/main" id="{C31DE81A-1FF2-F242-4A97-63B20C88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238" y="2166938"/>
              <a:ext cx="733425" cy="55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図 31">
              <a:extLst>
                <a:ext uri="{FF2B5EF4-FFF2-40B4-BE49-F238E27FC236}">
                  <a16:creationId xmlns:a16="http://schemas.microsoft.com/office/drawing/2014/main" id="{562AD6BC-8D38-32A4-F0DF-4A0942FA6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338" y="4883150"/>
              <a:ext cx="73342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右矢印 39">
              <a:extLst>
                <a:ext uri="{FF2B5EF4-FFF2-40B4-BE49-F238E27FC236}">
                  <a16:creationId xmlns:a16="http://schemas.microsoft.com/office/drawing/2014/main" id="{31F3E4C4-8017-59FE-61D3-1DC56BF4EC96}"/>
                </a:ext>
              </a:extLst>
            </p:cNvPr>
            <p:cNvSpPr/>
            <p:nvPr/>
          </p:nvSpPr>
          <p:spPr>
            <a:xfrm rot="19317938">
              <a:off x="5080000" y="2857500"/>
              <a:ext cx="1849438" cy="38893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41" name="角丸四角形 40">
              <a:extLst>
                <a:ext uri="{FF2B5EF4-FFF2-40B4-BE49-F238E27FC236}">
                  <a16:creationId xmlns:a16="http://schemas.microsoft.com/office/drawing/2014/main" id="{D2FA7581-8CCA-A85E-4611-0C0C1A188974}"/>
                </a:ext>
              </a:extLst>
            </p:cNvPr>
            <p:cNvSpPr/>
            <p:nvPr/>
          </p:nvSpPr>
          <p:spPr>
            <a:xfrm>
              <a:off x="5418138" y="2749550"/>
              <a:ext cx="1062037" cy="569913"/>
            </a:xfrm>
            <a:prstGeom prst="roundRect">
              <a:avLst>
                <a:gd name="adj" fmla="val 30199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 出</a:t>
              </a:r>
            </a:p>
          </p:txBody>
        </p:sp>
        <p:sp>
          <p:nvSpPr>
            <p:cNvPr id="42" name="右矢印 41">
              <a:extLst>
                <a:ext uri="{FF2B5EF4-FFF2-40B4-BE49-F238E27FC236}">
                  <a16:creationId xmlns:a16="http://schemas.microsoft.com/office/drawing/2014/main" id="{A82C1F8F-43AE-EFD6-EDD5-CAB4A8E62A6B}"/>
                </a:ext>
              </a:extLst>
            </p:cNvPr>
            <p:cNvSpPr/>
            <p:nvPr/>
          </p:nvSpPr>
          <p:spPr>
            <a:xfrm rot="1998872">
              <a:off x="5118100" y="4386263"/>
              <a:ext cx="1765300" cy="388937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43" name="角丸四角形 42">
              <a:extLst>
                <a:ext uri="{FF2B5EF4-FFF2-40B4-BE49-F238E27FC236}">
                  <a16:creationId xmlns:a16="http://schemas.microsoft.com/office/drawing/2014/main" id="{5FD74D1C-57A2-2832-2C9A-C7673ABE16E3}"/>
                </a:ext>
              </a:extLst>
            </p:cNvPr>
            <p:cNvSpPr/>
            <p:nvPr/>
          </p:nvSpPr>
          <p:spPr>
            <a:xfrm>
              <a:off x="5418138" y="4219575"/>
              <a:ext cx="1062037" cy="569913"/>
            </a:xfrm>
            <a:prstGeom prst="roundRect">
              <a:avLst>
                <a:gd name="adj" fmla="val 30199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貸 出</a:t>
              </a:r>
            </a:p>
          </p:txBody>
        </p:sp>
      </p:grpSp>
      <p:pic>
        <p:nvPicPr>
          <p:cNvPr id="28" name="図 37">
            <a:extLst>
              <a:ext uri="{FF2B5EF4-FFF2-40B4-BE49-F238E27FC236}">
                <a16:creationId xmlns:a16="http://schemas.microsoft.com/office/drawing/2014/main" id="{5FB1CD38-E67E-27B9-3F5F-A6A49C903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173288"/>
            <a:ext cx="7334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図 31">
            <a:extLst>
              <a:ext uri="{FF2B5EF4-FFF2-40B4-BE49-F238E27FC236}">
                <a16:creationId xmlns:a16="http://schemas.microsoft.com/office/drawing/2014/main" id="{2D402557-D4A8-8C72-1726-EF13D5FEF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4889500"/>
            <a:ext cx="733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円形吹き出し 38">
            <a:extLst>
              <a:ext uri="{FF2B5EF4-FFF2-40B4-BE49-F238E27FC236}">
                <a16:creationId xmlns:a16="http://schemas.microsoft.com/office/drawing/2014/main" id="{08FFAB9D-6D23-99B3-1027-869BBBA8F566}"/>
              </a:ext>
            </a:extLst>
          </p:cNvPr>
          <p:cNvSpPr/>
          <p:nvPr/>
        </p:nvSpPr>
        <p:spPr bwMode="auto">
          <a:xfrm>
            <a:off x="3190875" y="1077913"/>
            <a:ext cx="2847975" cy="1938337"/>
          </a:xfrm>
          <a:prstGeom prst="wedgeEllipseCallout">
            <a:avLst>
              <a:gd name="adj1" fmla="val 842"/>
              <a:gd name="adj2" fmla="val 62833"/>
            </a:avLst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anchor="ctr"/>
          <a:lstStyle/>
          <a:p>
            <a:pPr algn="ctr" eaLnBrk="1" hangingPunct="1"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銀行は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お金の</a:t>
            </a:r>
            <a:b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橋渡し役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3AE51EA3-481A-62C4-088E-C14A2ADAAF2A}"/>
              </a:ext>
            </a:extLst>
          </p:cNvPr>
          <p:cNvSpPr/>
          <p:nvPr/>
        </p:nvSpPr>
        <p:spPr>
          <a:xfrm>
            <a:off x="736600" y="1379538"/>
            <a:ext cx="1546225" cy="51911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CA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</a:p>
        </p:txBody>
      </p:sp>
      <p:sp>
        <p:nvSpPr>
          <p:cNvPr id="37" name="角丸四角形吹き出し 1">
            <a:extLst>
              <a:ext uri="{FF2B5EF4-FFF2-40B4-BE49-F238E27FC236}">
                <a16:creationId xmlns:a16="http://schemas.microsoft.com/office/drawing/2014/main" id="{B7DA6FE4-6A18-212E-6932-ACFA720B3857}"/>
              </a:ext>
            </a:extLst>
          </p:cNvPr>
          <p:cNvSpPr/>
          <p:nvPr/>
        </p:nvSpPr>
        <p:spPr>
          <a:xfrm>
            <a:off x="1676003" y="4789488"/>
            <a:ext cx="5977731" cy="2030816"/>
          </a:xfrm>
          <a:prstGeom prst="ellipse">
            <a:avLst/>
          </a:prstGeom>
          <a:solidFill>
            <a:srgbClr val="FF66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間接金融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図 38">
            <a:extLst>
              <a:ext uri="{FF2B5EF4-FFF2-40B4-BE49-F238E27FC236}">
                <a16:creationId xmlns:a16="http://schemas.microsoft.com/office/drawing/2014/main" id="{6A6C40FA-8E3A-746C-91EF-E02FB2910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254125"/>
            <a:ext cx="10382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図 25">
            <a:extLst>
              <a:ext uri="{FF2B5EF4-FFF2-40B4-BE49-F238E27FC236}">
                <a16:creationId xmlns:a16="http://schemas.microsoft.com/office/drawing/2014/main" id="{117A6873-6611-6046-349A-32F753E6B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006725"/>
            <a:ext cx="15986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図 1">
            <a:extLst>
              <a:ext uri="{FF2B5EF4-FFF2-40B4-BE49-F238E27FC236}">
                <a16:creationId xmlns:a16="http://schemas.microsoft.com/office/drawing/2014/main" id="{455F2879-0AE2-15BE-B434-021FAC9A9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132013"/>
            <a:ext cx="1308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図 7">
            <a:extLst>
              <a:ext uri="{FF2B5EF4-FFF2-40B4-BE49-F238E27FC236}">
                <a16:creationId xmlns:a16="http://schemas.microsoft.com/office/drawing/2014/main" id="{64A7A2F3-2C3B-D9E1-2CDD-8BA93928F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114675"/>
            <a:ext cx="12541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角丸四角形 72">
            <a:extLst>
              <a:ext uri="{FF2B5EF4-FFF2-40B4-BE49-F238E27FC236}">
                <a16:creationId xmlns:a16="http://schemas.microsoft.com/office/drawing/2014/main" id="{76E3CF97-7EB5-ACAA-E425-3004B34AC121}"/>
              </a:ext>
            </a:extLst>
          </p:cNvPr>
          <p:cNvSpPr/>
          <p:nvPr/>
        </p:nvSpPr>
        <p:spPr>
          <a:xfrm>
            <a:off x="690563" y="4195763"/>
            <a:ext cx="1628775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ある会社</a:t>
            </a:r>
          </a:p>
        </p:txBody>
      </p:sp>
      <p:sp>
        <p:nvSpPr>
          <p:cNvPr id="74" name="角丸四角形 73">
            <a:extLst>
              <a:ext uri="{FF2B5EF4-FFF2-40B4-BE49-F238E27FC236}">
                <a16:creationId xmlns:a16="http://schemas.microsoft.com/office/drawing/2014/main" id="{F404EB58-94D0-CCBC-D95A-9CDD690F88F0}"/>
              </a:ext>
            </a:extLst>
          </p:cNvPr>
          <p:cNvSpPr/>
          <p:nvPr/>
        </p:nvSpPr>
        <p:spPr>
          <a:xfrm>
            <a:off x="6807200" y="4195763"/>
            <a:ext cx="18161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している会社</a:t>
            </a: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7521C6DB-CA00-2422-5E76-70990FB324FB}"/>
              </a:ext>
            </a:extLst>
          </p:cNvPr>
          <p:cNvSpPr/>
          <p:nvPr/>
        </p:nvSpPr>
        <p:spPr>
          <a:xfrm>
            <a:off x="6743700" y="2303463"/>
            <a:ext cx="1816100" cy="5413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している個人</a:t>
            </a:r>
          </a:p>
        </p:txBody>
      </p:sp>
      <p:sp>
        <p:nvSpPr>
          <p:cNvPr id="76" name="角丸四角形 75">
            <a:extLst>
              <a:ext uri="{FF2B5EF4-FFF2-40B4-BE49-F238E27FC236}">
                <a16:creationId xmlns:a16="http://schemas.microsoft.com/office/drawing/2014/main" id="{B79A6D03-391E-DA89-1375-F7F128216A32}"/>
              </a:ext>
            </a:extLst>
          </p:cNvPr>
          <p:cNvSpPr/>
          <p:nvPr/>
        </p:nvSpPr>
        <p:spPr>
          <a:xfrm>
            <a:off x="4006850" y="3827463"/>
            <a:ext cx="1293813" cy="4349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77" name="右矢印 76">
            <a:extLst>
              <a:ext uri="{FF2B5EF4-FFF2-40B4-BE49-F238E27FC236}">
                <a16:creationId xmlns:a16="http://schemas.microsoft.com/office/drawing/2014/main" id="{CCB3DCF5-D582-FAA2-0FDD-D6E40D805B53}"/>
              </a:ext>
            </a:extLst>
          </p:cNvPr>
          <p:cNvSpPr/>
          <p:nvPr/>
        </p:nvSpPr>
        <p:spPr>
          <a:xfrm rot="1331494">
            <a:off x="2290763" y="2000250"/>
            <a:ext cx="1990725" cy="3254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78" name="角丸四角形 77">
            <a:extLst>
              <a:ext uri="{FF2B5EF4-FFF2-40B4-BE49-F238E27FC236}">
                <a16:creationId xmlns:a16="http://schemas.microsoft.com/office/drawing/2014/main" id="{904B6CE2-7F87-74BB-DCF0-40CE4B2F37A0}"/>
              </a:ext>
            </a:extLst>
          </p:cNvPr>
          <p:cNvSpPr/>
          <p:nvPr/>
        </p:nvSpPr>
        <p:spPr>
          <a:xfrm>
            <a:off x="2808288" y="1898650"/>
            <a:ext cx="887412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pic>
        <p:nvPicPr>
          <p:cNvPr id="45068" name="図 37">
            <a:extLst>
              <a:ext uri="{FF2B5EF4-FFF2-40B4-BE49-F238E27FC236}">
                <a16:creationId xmlns:a16="http://schemas.microsoft.com/office/drawing/2014/main" id="{63E1D31F-DB5F-20F5-C438-6EF6D334D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416050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図 31">
            <a:extLst>
              <a:ext uri="{FF2B5EF4-FFF2-40B4-BE49-F238E27FC236}">
                <a16:creationId xmlns:a16="http://schemas.microsoft.com/office/drawing/2014/main" id="{62A22DE8-8BE2-CEB9-BFF1-54F1A7D75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3632200"/>
            <a:ext cx="6127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右矢印 80">
            <a:extLst>
              <a:ext uri="{FF2B5EF4-FFF2-40B4-BE49-F238E27FC236}">
                <a16:creationId xmlns:a16="http://schemas.microsoft.com/office/drawing/2014/main" id="{0CA07A9D-9D3F-A08B-5ACF-00EB9E8A41D8}"/>
              </a:ext>
            </a:extLst>
          </p:cNvPr>
          <p:cNvSpPr/>
          <p:nvPr/>
        </p:nvSpPr>
        <p:spPr>
          <a:xfrm rot="20430068">
            <a:off x="5268913" y="1971675"/>
            <a:ext cx="1768475" cy="32543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82" name="角丸四角形 81">
            <a:extLst>
              <a:ext uri="{FF2B5EF4-FFF2-40B4-BE49-F238E27FC236}">
                <a16:creationId xmlns:a16="http://schemas.microsoft.com/office/drawing/2014/main" id="{BDC9C2AF-5524-0CA0-0E30-CBA5BEB5C90D}"/>
              </a:ext>
            </a:extLst>
          </p:cNvPr>
          <p:cNvSpPr/>
          <p:nvPr/>
        </p:nvSpPr>
        <p:spPr>
          <a:xfrm>
            <a:off x="5670550" y="1863725"/>
            <a:ext cx="889000" cy="4762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  <p:sp>
        <p:nvSpPr>
          <p:cNvPr id="83" name="右矢印 82">
            <a:extLst>
              <a:ext uri="{FF2B5EF4-FFF2-40B4-BE49-F238E27FC236}">
                <a16:creationId xmlns:a16="http://schemas.microsoft.com/office/drawing/2014/main" id="{640DF3D0-84A5-4AEA-ABDF-D1A3CA0C99D4}"/>
              </a:ext>
            </a:extLst>
          </p:cNvPr>
          <p:cNvSpPr/>
          <p:nvPr/>
        </p:nvSpPr>
        <p:spPr>
          <a:xfrm rot="20570147">
            <a:off x="2290763" y="3257550"/>
            <a:ext cx="1990725" cy="3254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84" name="角丸四角形 83">
            <a:extLst>
              <a:ext uri="{FF2B5EF4-FFF2-40B4-BE49-F238E27FC236}">
                <a16:creationId xmlns:a16="http://schemas.microsoft.com/office/drawing/2014/main" id="{550057EE-C2D6-F8D0-49B6-5DD1606BCE68}"/>
              </a:ext>
            </a:extLst>
          </p:cNvPr>
          <p:cNvSpPr/>
          <p:nvPr/>
        </p:nvSpPr>
        <p:spPr>
          <a:xfrm>
            <a:off x="2808288" y="3155950"/>
            <a:ext cx="887412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sp>
        <p:nvSpPr>
          <p:cNvPr id="85" name="右矢印 84">
            <a:extLst>
              <a:ext uri="{FF2B5EF4-FFF2-40B4-BE49-F238E27FC236}">
                <a16:creationId xmlns:a16="http://schemas.microsoft.com/office/drawing/2014/main" id="{28F7EA49-C2D9-A6CB-EEB7-DF3D86DFB435}"/>
              </a:ext>
            </a:extLst>
          </p:cNvPr>
          <p:cNvSpPr/>
          <p:nvPr/>
        </p:nvSpPr>
        <p:spPr>
          <a:xfrm rot="1504494">
            <a:off x="5268913" y="3219450"/>
            <a:ext cx="1768475" cy="32543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86" name="角丸四角形 85">
            <a:extLst>
              <a:ext uri="{FF2B5EF4-FFF2-40B4-BE49-F238E27FC236}">
                <a16:creationId xmlns:a16="http://schemas.microsoft.com/office/drawing/2014/main" id="{A1D89433-74E3-9DDF-A0F9-A4F1447AF864}"/>
              </a:ext>
            </a:extLst>
          </p:cNvPr>
          <p:cNvSpPr/>
          <p:nvPr/>
        </p:nvSpPr>
        <p:spPr>
          <a:xfrm>
            <a:off x="5670550" y="3114675"/>
            <a:ext cx="889000" cy="4762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488BA10-419E-2EE0-DC53-A929D097BC4C}"/>
              </a:ext>
            </a:extLst>
          </p:cNvPr>
          <p:cNvSpPr/>
          <p:nvPr/>
        </p:nvSpPr>
        <p:spPr>
          <a:xfrm>
            <a:off x="192088" y="138113"/>
            <a:ext cx="87582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銀行の役割（機能）</a:t>
            </a:r>
          </a:p>
        </p:txBody>
      </p:sp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C8D23471-32A1-1CDD-675B-5170AE270E4C}"/>
              </a:ext>
            </a:extLst>
          </p:cNvPr>
          <p:cNvSpPr/>
          <p:nvPr/>
        </p:nvSpPr>
        <p:spPr>
          <a:xfrm>
            <a:off x="1266825" y="4381500"/>
            <a:ext cx="6818313" cy="2030413"/>
          </a:xfrm>
          <a:custGeom>
            <a:avLst/>
            <a:gdLst>
              <a:gd name="connsiteX0" fmla="*/ 0 w 5977731"/>
              <a:gd name="connsiteY0" fmla="*/ 289447 h 1736646"/>
              <a:gd name="connsiteX1" fmla="*/ 289447 w 5977731"/>
              <a:gd name="connsiteY1" fmla="*/ 0 h 1736646"/>
              <a:gd name="connsiteX2" fmla="*/ 3487010 w 5977731"/>
              <a:gd name="connsiteY2" fmla="*/ 0 h 1736646"/>
              <a:gd name="connsiteX3" fmla="*/ 2991257 w 5977731"/>
              <a:gd name="connsiteY3" fmla="*/ -294170 h 1736646"/>
              <a:gd name="connsiteX4" fmla="*/ 4981443 w 5977731"/>
              <a:gd name="connsiteY4" fmla="*/ 0 h 1736646"/>
              <a:gd name="connsiteX5" fmla="*/ 5688284 w 5977731"/>
              <a:gd name="connsiteY5" fmla="*/ 0 h 1736646"/>
              <a:gd name="connsiteX6" fmla="*/ 5977731 w 5977731"/>
              <a:gd name="connsiteY6" fmla="*/ 289447 h 1736646"/>
              <a:gd name="connsiteX7" fmla="*/ 5977731 w 5977731"/>
              <a:gd name="connsiteY7" fmla="*/ 289441 h 1736646"/>
              <a:gd name="connsiteX8" fmla="*/ 5977731 w 5977731"/>
              <a:gd name="connsiteY8" fmla="*/ 289441 h 1736646"/>
              <a:gd name="connsiteX9" fmla="*/ 5977731 w 5977731"/>
              <a:gd name="connsiteY9" fmla="*/ 723603 h 1736646"/>
              <a:gd name="connsiteX10" fmla="*/ 5977731 w 5977731"/>
              <a:gd name="connsiteY10" fmla="*/ 1447199 h 1736646"/>
              <a:gd name="connsiteX11" fmla="*/ 5688284 w 5977731"/>
              <a:gd name="connsiteY11" fmla="*/ 1736646 h 1736646"/>
              <a:gd name="connsiteX12" fmla="*/ 4981443 w 5977731"/>
              <a:gd name="connsiteY12" fmla="*/ 1736646 h 1736646"/>
              <a:gd name="connsiteX13" fmla="*/ 3487010 w 5977731"/>
              <a:gd name="connsiteY13" fmla="*/ 1736646 h 1736646"/>
              <a:gd name="connsiteX14" fmla="*/ 3487010 w 5977731"/>
              <a:gd name="connsiteY14" fmla="*/ 1736646 h 1736646"/>
              <a:gd name="connsiteX15" fmla="*/ 289447 w 5977731"/>
              <a:gd name="connsiteY15" fmla="*/ 1736646 h 1736646"/>
              <a:gd name="connsiteX16" fmla="*/ 0 w 5977731"/>
              <a:gd name="connsiteY16" fmla="*/ 1447199 h 1736646"/>
              <a:gd name="connsiteX17" fmla="*/ 0 w 5977731"/>
              <a:gd name="connsiteY17" fmla="*/ 723603 h 1736646"/>
              <a:gd name="connsiteX18" fmla="*/ 0 w 5977731"/>
              <a:gd name="connsiteY18" fmla="*/ 289441 h 1736646"/>
              <a:gd name="connsiteX19" fmla="*/ 0 w 5977731"/>
              <a:gd name="connsiteY19" fmla="*/ 289441 h 1736646"/>
              <a:gd name="connsiteX20" fmla="*/ 0 w 5977731"/>
              <a:gd name="connsiteY20" fmla="*/ 289447 h 1736646"/>
              <a:gd name="connsiteX0" fmla="*/ 0 w 5977731"/>
              <a:gd name="connsiteY0" fmla="*/ 583617 h 2030816"/>
              <a:gd name="connsiteX1" fmla="*/ 289447 w 5977731"/>
              <a:gd name="connsiteY1" fmla="*/ 294170 h 2030816"/>
              <a:gd name="connsiteX2" fmla="*/ 2067785 w 5977731"/>
              <a:gd name="connsiteY2" fmla="*/ 294170 h 2030816"/>
              <a:gd name="connsiteX3" fmla="*/ 2991257 w 5977731"/>
              <a:gd name="connsiteY3" fmla="*/ 0 h 2030816"/>
              <a:gd name="connsiteX4" fmla="*/ 4981443 w 5977731"/>
              <a:gd name="connsiteY4" fmla="*/ 294170 h 2030816"/>
              <a:gd name="connsiteX5" fmla="*/ 5688284 w 5977731"/>
              <a:gd name="connsiteY5" fmla="*/ 294170 h 2030816"/>
              <a:gd name="connsiteX6" fmla="*/ 5977731 w 5977731"/>
              <a:gd name="connsiteY6" fmla="*/ 583617 h 2030816"/>
              <a:gd name="connsiteX7" fmla="*/ 5977731 w 5977731"/>
              <a:gd name="connsiteY7" fmla="*/ 583611 h 2030816"/>
              <a:gd name="connsiteX8" fmla="*/ 5977731 w 5977731"/>
              <a:gd name="connsiteY8" fmla="*/ 583611 h 2030816"/>
              <a:gd name="connsiteX9" fmla="*/ 5977731 w 5977731"/>
              <a:gd name="connsiteY9" fmla="*/ 1017773 h 2030816"/>
              <a:gd name="connsiteX10" fmla="*/ 5977731 w 5977731"/>
              <a:gd name="connsiteY10" fmla="*/ 1741369 h 2030816"/>
              <a:gd name="connsiteX11" fmla="*/ 5688284 w 5977731"/>
              <a:gd name="connsiteY11" fmla="*/ 2030816 h 2030816"/>
              <a:gd name="connsiteX12" fmla="*/ 4981443 w 5977731"/>
              <a:gd name="connsiteY12" fmla="*/ 2030816 h 2030816"/>
              <a:gd name="connsiteX13" fmla="*/ 3487010 w 5977731"/>
              <a:gd name="connsiteY13" fmla="*/ 2030816 h 2030816"/>
              <a:gd name="connsiteX14" fmla="*/ 3487010 w 5977731"/>
              <a:gd name="connsiteY14" fmla="*/ 2030816 h 2030816"/>
              <a:gd name="connsiteX15" fmla="*/ 289447 w 5977731"/>
              <a:gd name="connsiteY15" fmla="*/ 2030816 h 2030816"/>
              <a:gd name="connsiteX16" fmla="*/ 0 w 5977731"/>
              <a:gd name="connsiteY16" fmla="*/ 1741369 h 2030816"/>
              <a:gd name="connsiteX17" fmla="*/ 0 w 5977731"/>
              <a:gd name="connsiteY17" fmla="*/ 1017773 h 2030816"/>
              <a:gd name="connsiteX18" fmla="*/ 0 w 5977731"/>
              <a:gd name="connsiteY18" fmla="*/ 583611 h 2030816"/>
              <a:gd name="connsiteX19" fmla="*/ 0 w 5977731"/>
              <a:gd name="connsiteY19" fmla="*/ 583611 h 2030816"/>
              <a:gd name="connsiteX20" fmla="*/ 0 w 5977731"/>
              <a:gd name="connsiteY20" fmla="*/ 583617 h 2030816"/>
              <a:gd name="connsiteX0" fmla="*/ 0 w 5977731"/>
              <a:gd name="connsiteY0" fmla="*/ 583617 h 2030816"/>
              <a:gd name="connsiteX1" fmla="*/ 289447 w 5977731"/>
              <a:gd name="connsiteY1" fmla="*/ 294170 h 2030816"/>
              <a:gd name="connsiteX2" fmla="*/ 2067785 w 5977731"/>
              <a:gd name="connsiteY2" fmla="*/ 294170 h 2030816"/>
              <a:gd name="connsiteX3" fmla="*/ 2991257 w 5977731"/>
              <a:gd name="connsiteY3" fmla="*/ 0 h 2030816"/>
              <a:gd name="connsiteX4" fmla="*/ 3762243 w 5977731"/>
              <a:gd name="connsiteY4" fmla="*/ 313220 h 2030816"/>
              <a:gd name="connsiteX5" fmla="*/ 5688284 w 5977731"/>
              <a:gd name="connsiteY5" fmla="*/ 294170 h 2030816"/>
              <a:gd name="connsiteX6" fmla="*/ 5977731 w 5977731"/>
              <a:gd name="connsiteY6" fmla="*/ 583617 h 2030816"/>
              <a:gd name="connsiteX7" fmla="*/ 5977731 w 5977731"/>
              <a:gd name="connsiteY7" fmla="*/ 583611 h 2030816"/>
              <a:gd name="connsiteX8" fmla="*/ 5977731 w 5977731"/>
              <a:gd name="connsiteY8" fmla="*/ 583611 h 2030816"/>
              <a:gd name="connsiteX9" fmla="*/ 5977731 w 5977731"/>
              <a:gd name="connsiteY9" fmla="*/ 1017773 h 2030816"/>
              <a:gd name="connsiteX10" fmla="*/ 5977731 w 5977731"/>
              <a:gd name="connsiteY10" fmla="*/ 1741369 h 2030816"/>
              <a:gd name="connsiteX11" fmla="*/ 5688284 w 5977731"/>
              <a:gd name="connsiteY11" fmla="*/ 2030816 h 2030816"/>
              <a:gd name="connsiteX12" fmla="*/ 4981443 w 5977731"/>
              <a:gd name="connsiteY12" fmla="*/ 2030816 h 2030816"/>
              <a:gd name="connsiteX13" fmla="*/ 3487010 w 5977731"/>
              <a:gd name="connsiteY13" fmla="*/ 2030816 h 2030816"/>
              <a:gd name="connsiteX14" fmla="*/ 3487010 w 5977731"/>
              <a:gd name="connsiteY14" fmla="*/ 2030816 h 2030816"/>
              <a:gd name="connsiteX15" fmla="*/ 289447 w 5977731"/>
              <a:gd name="connsiteY15" fmla="*/ 2030816 h 2030816"/>
              <a:gd name="connsiteX16" fmla="*/ 0 w 5977731"/>
              <a:gd name="connsiteY16" fmla="*/ 1741369 h 2030816"/>
              <a:gd name="connsiteX17" fmla="*/ 0 w 5977731"/>
              <a:gd name="connsiteY17" fmla="*/ 1017773 h 2030816"/>
              <a:gd name="connsiteX18" fmla="*/ 0 w 5977731"/>
              <a:gd name="connsiteY18" fmla="*/ 583611 h 2030816"/>
              <a:gd name="connsiteX19" fmla="*/ 0 w 5977731"/>
              <a:gd name="connsiteY19" fmla="*/ 583611 h 2030816"/>
              <a:gd name="connsiteX20" fmla="*/ 0 w 5977731"/>
              <a:gd name="connsiteY20" fmla="*/ 583617 h 2030816"/>
              <a:gd name="connsiteX0" fmla="*/ 0 w 5977731"/>
              <a:gd name="connsiteY0" fmla="*/ 583617 h 2030816"/>
              <a:gd name="connsiteX1" fmla="*/ 289447 w 5977731"/>
              <a:gd name="connsiteY1" fmla="*/ 294170 h 2030816"/>
              <a:gd name="connsiteX2" fmla="*/ 2067785 w 5977731"/>
              <a:gd name="connsiteY2" fmla="*/ 294170 h 2030816"/>
              <a:gd name="connsiteX3" fmla="*/ 2991257 w 5977731"/>
              <a:gd name="connsiteY3" fmla="*/ 0 h 2030816"/>
              <a:gd name="connsiteX4" fmla="*/ 4095618 w 5977731"/>
              <a:gd name="connsiteY4" fmla="*/ 303695 h 2030816"/>
              <a:gd name="connsiteX5" fmla="*/ 5688284 w 5977731"/>
              <a:gd name="connsiteY5" fmla="*/ 294170 h 2030816"/>
              <a:gd name="connsiteX6" fmla="*/ 5977731 w 5977731"/>
              <a:gd name="connsiteY6" fmla="*/ 583617 h 2030816"/>
              <a:gd name="connsiteX7" fmla="*/ 5977731 w 5977731"/>
              <a:gd name="connsiteY7" fmla="*/ 583611 h 2030816"/>
              <a:gd name="connsiteX8" fmla="*/ 5977731 w 5977731"/>
              <a:gd name="connsiteY8" fmla="*/ 583611 h 2030816"/>
              <a:gd name="connsiteX9" fmla="*/ 5977731 w 5977731"/>
              <a:gd name="connsiteY9" fmla="*/ 1017773 h 2030816"/>
              <a:gd name="connsiteX10" fmla="*/ 5977731 w 5977731"/>
              <a:gd name="connsiteY10" fmla="*/ 1741369 h 2030816"/>
              <a:gd name="connsiteX11" fmla="*/ 5688284 w 5977731"/>
              <a:gd name="connsiteY11" fmla="*/ 2030816 h 2030816"/>
              <a:gd name="connsiteX12" fmla="*/ 4981443 w 5977731"/>
              <a:gd name="connsiteY12" fmla="*/ 2030816 h 2030816"/>
              <a:gd name="connsiteX13" fmla="*/ 3487010 w 5977731"/>
              <a:gd name="connsiteY13" fmla="*/ 2030816 h 2030816"/>
              <a:gd name="connsiteX14" fmla="*/ 3487010 w 5977731"/>
              <a:gd name="connsiteY14" fmla="*/ 2030816 h 2030816"/>
              <a:gd name="connsiteX15" fmla="*/ 289447 w 5977731"/>
              <a:gd name="connsiteY15" fmla="*/ 2030816 h 2030816"/>
              <a:gd name="connsiteX16" fmla="*/ 0 w 5977731"/>
              <a:gd name="connsiteY16" fmla="*/ 1741369 h 2030816"/>
              <a:gd name="connsiteX17" fmla="*/ 0 w 5977731"/>
              <a:gd name="connsiteY17" fmla="*/ 1017773 h 2030816"/>
              <a:gd name="connsiteX18" fmla="*/ 0 w 5977731"/>
              <a:gd name="connsiteY18" fmla="*/ 583611 h 2030816"/>
              <a:gd name="connsiteX19" fmla="*/ 0 w 5977731"/>
              <a:gd name="connsiteY19" fmla="*/ 583611 h 2030816"/>
              <a:gd name="connsiteX20" fmla="*/ 0 w 5977731"/>
              <a:gd name="connsiteY20" fmla="*/ 583617 h 2030816"/>
              <a:gd name="connsiteX0" fmla="*/ 0 w 5977731"/>
              <a:gd name="connsiteY0" fmla="*/ 583617 h 2030816"/>
              <a:gd name="connsiteX1" fmla="*/ 289447 w 5977731"/>
              <a:gd name="connsiteY1" fmla="*/ 294170 h 2030816"/>
              <a:gd name="connsiteX2" fmla="*/ 2553560 w 5977731"/>
              <a:gd name="connsiteY2" fmla="*/ 313220 h 2030816"/>
              <a:gd name="connsiteX3" fmla="*/ 2991257 w 5977731"/>
              <a:gd name="connsiteY3" fmla="*/ 0 h 2030816"/>
              <a:gd name="connsiteX4" fmla="*/ 4095618 w 5977731"/>
              <a:gd name="connsiteY4" fmla="*/ 303695 h 2030816"/>
              <a:gd name="connsiteX5" fmla="*/ 5688284 w 5977731"/>
              <a:gd name="connsiteY5" fmla="*/ 294170 h 2030816"/>
              <a:gd name="connsiteX6" fmla="*/ 5977731 w 5977731"/>
              <a:gd name="connsiteY6" fmla="*/ 583617 h 2030816"/>
              <a:gd name="connsiteX7" fmla="*/ 5977731 w 5977731"/>
              <a:gd name="connsiteY7" fmla="*/ 583611 h 2030816"/>
              <a:gd name="connsiteX8" fmla="*/ 5977731 w 5977731"/>
              <a:gd name="connsiteY8" fmla="*/ 583611 h 2030816"/>
              <a:gd name="connsiteX9" fmla="*/ 5977731 w 5977731"/>
              <a:gd name="connsiteY9" fmla="*/ 1017773 h 2030816"/>
              <a:gd name="connsiteX10" fmla="*/ 5977731 w 5977731"/>
              <a:gd name="connsiteY10" fmla="*/ 1741369 h 2030816"/>
              <a:gd name="connsiteX11" fmla="*/ 5688284 w 5977731"/>
              <a:gd name="connsiteY11" fmla="*/ 2030816 h 2030816"/>
              <a:gd name="connsiteX12" fmla="*/ 4981443 w 5977731"/>
              <a:gd name="connsiteY12" fmla="*/ 2030816 h 2030816"/>
              <a:gd name="connsiteX13" fmla="*/ 3487010 w 5977731"/>
              <a:gd name="connsiteY13" fmla="*/ 2030816 h 2030816"/>
              <a:gd name="connsiteX14" fmla="*/ 3487010 w 5977731"/>
              <a:gd name="connsiteY14" fmla="*/ 2030816 h 2030816"/>
              <a:gd name="connsiteX15" fmla="*/ 289447 w 5977731"/>
              <a:gd name="connsiteY15" fmla="*/ 2030816 h 2030816"/>
              <a:gd name="connsiteX16" fmla="*/ 0 w 5977731"/>
              <a:gd name="connsiteY16" fmla="*/ 1741369 h 2030816"/>
              <a:gd name="connsiteX17" fmla="*/ 0 w 5977731"/>
              <a:gd name="connsiteY17" fmla="*/ 1017773 h 2030816"/>
              <a:gd name="connsiteX18" fmla="*/ 0 w 5977731"/>
              <a:gd name="connsiteY18" fmla="*/ 583611 h 2030816"/>
              <a:gd name="connsiteX19" fmla="*/ 0 w 5977731"/>
              <a:gd name="connsiteY19" fmla="*/ 583611 h 2030816"/>
              <a:gd name="connsiteX20" fmla="*/ 0 w 5977731"/>
              <a:gd name="connsiteY20" fmla="*/ 583617 h 2030816"/>
              <a:gd name="connsiteX0" fmla="*/ 0 w 5977731"/>
              <a:gd name="connsiteY0" fmla="*/ 583617 h 2030816"/>
              <a:gd name="connsiteX1" fmla="*/ 289447 w 5977731"/>
              <a:gd name="connsiteY1" fmla="*/ 294170 h 2030816"/>
              <a:gd name="connsiteX2" fmla="*/ 2553560 w 5977731"/>
              <a:gd name="connsiteY2" fmla="*/ 313220 h 2030816"/>
              <a:gd name="connsiteX3" fmla="*/ 2991257 w 5977731"/>
              <a:gd name="connsiteY3" fmla="*/ 0 h 2030816"/>
              <a:gd name="connsiteX4" fmla="*/ 3305043 w 5977731"/>
              <a:gd name="connsiteY4" fmla="*/ 275120 h 2030816"/>
              <a:gd name="connsiteX5" fmla="*/ 5688284 w 5977731"/>
              <a:gd name="connsiteY5" fmla="*/ 294170 h 2030816"/>
              <a:gd name="connsiteX6" fmla="*/ 5977731 w 5977731"/>
              <a:gd name="connsiteY6" fmla="*/ 583617 h 2030816"/>
              <a:gd name="connsiteX7" fmla="*/ 5977731 w 5977731"/>
              <a:gd name="connsiteY7" fmla="*/ 583611 h 2030816"/>
              <a:gd name="connsiteX8" fmla="*/ 5977731 w 5977731"/>
              <a:gd name="connsiteY8" fmla="*/ 583611 h 2030816"/>
              <a:gd name="connsiteX9" fmla="*/ 5977731 w 5977731"/>
              <a:gd name="connsiteY9" fmla="*/ 1017773 h 2030816"/>
              <a:gd name="connsiteX10" fmla="*/ 5977731 w 5977731"/>
              <a:gd name="connsiteY10" fmla="*/ 1741369 h 2030816"/>
              <a:gd name="connsiteX11" fmla="*/ 5688284 w 5977731"/>
              <a:gd name="connsiteY11" fmla="*/ 2030816 h 2030816"/>
              <a:gd name="connsiteX12" fmla="*/ 4981443 w 5977731"/>
              <a:gd name="connsiteY12" fmla="*/ 2030816 h 2030816"/>
              <a:gd name="connsiteX13" fmla="*/ 3487010 w 5977731"/>
              <a:gd name="connsiteY13" fmla="*/ 2030816 h 2030816"/>
              <a:gd name="connsiteX14" fmla="*/ 3487010 w 5977731"/>
              <a:gd name="connsiteY14" fmla="*/ 2030816 h 2030816"/>
              <a:gd name="connsiteX15" fmla="*/ 289447 w 5977731"/>
              <a:gd name="connsiteY15" fmla="*/ 2030816 h 2030816"/>
              <a:gd name="connsiteX16" fmla="*/ 0 w 5977731"/>
              <a:gd name="connsiteY16" fmla="*/ 1741369 h 2030816"/>
              <a:gd name="connsiteX17" fmla="*/ 0 w 5977731"/>
              <a:gd name="connsiteY17" fmla="*/ 1017773 h 2030816"/>
              <a:gd name="connsiteX18" fmla="*/ 0 w 5977731"/>
              <a:gd name="connsiteY18" fmla="*/ 583611 h 2030816"/>
              <a:gd name="connsiteX19" fmla="*/ 0 w 5977731"/>
              <a:gd name="connsiteY19" fmla="*/ 583611 h 2030816"/>
              <a:gd name="connsiteX20" fmla="*/ 0 w 5977731"/>
              <a:gd name="connsiteY20" fmla="*/ 583617 h 203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77731" h="2030816">
                <a:moveTo>
                  <a:pt x="0" y="583617"/>
                </a:moveTo>
                <a:cubicBezTo>
                  <a:pt x="0" y="423760"/>
                  <a:pt x="129590" y="294170"/>
                  <a:pt x="289447" y="294170"/>
                </a:cubicBezTo>
                <a:lnTo>
                  <a:pt x="2553560" y="313220"/>
                </a:lnTo>
                <a:lnTo>
                  <a:pt x="2991257" y="0"/>
                </a:lnTo>
                <a:lnTo>
                  <a:pt x="3305043" y="275120"/>
                </a:lnTo>
                <a:lnTo>
                  <a:pt x="5688284" y="294170"/>
                </a:lnTo>
                <a:cubicBezTo>
                  <a:pt x="5848141" y="294170"/>
                  <a:pt x="5977731" y="423760"/>
                  <a:pt x="5977731" y="583617"/>
                </a:cubicBezTo>
                <a:lnTo>
                  <a:pt x="5977731" y="583611"/>
                </a:lnTo>
                <a:lnTo>
                  <a:pt x="5977731" y="583611"/>
                </a:lnTo>
                <a:lnTo>
                  <a:pt x="5977731" y="1017773"/>
                </a:lnTo>
                <a:lnTo>
                  <a:pt x="5977731" y="1741369"/>
                </a:lnTo>
                <a:cubicBezTo>
                  <a:pt x="5977731" y="1901226"/>
                  <a:pt x="5848141" y="2030816"/>
                  <a:pt x="5688284" y="2030816"/>
                </a:cubicBezTo>
                <a:lnTo>
                  <a:pt x="4981443" y="2030816"/>
                </a:lnTo>
                <a:lnTo>
                  <a:pt x="3487010" y="2030816"/>
                </a:lnTo>
                <a:lnTo>
                  <a:pt x="3487010" y="2030816"/>
                </a:lnTo>
                <a:lnTo>
                  <a:pt x="289447" y="2030816"/>
                </a:lnTo>
                <a:cubicBezTo>
                  <a:pt x="129590" y="2030816"/>
                  <a:pt x="0" y="1901226"/>
                  <a:pt x="0" y="1741369"/>
                </a:cubicBezTo>
                <a:lnTo>
                  <a:pt x="0" y="1017773"/>
                </a:lnTo>
                <a:lnTo>
                  <a:pt x="0" y="583611"/>
                </a:lnTo>
                <a:lnTo>
                  <a:pt x="0" y="583611"/>
                </a:lnTo>
                <a:lnTo>
                  <a:pt x="0" y="583617"/>
                </a:lnTo>
                <a:close/>
              </a:path>
            </a:pathLst>
          </a:cu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96000" rIns="0" bIns="0" anchor="ctr"/>
          <a:lstStyle/>
          <a:p>
            <a:pPr algn="ctr" eaLnBrk="1" hangingPunct="1"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預かったお金を資金を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必要とする人に貸し出す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「お金の橋渡し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＝仲介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」する役割</a:t>
            </a:r>
          </a:p>
        </p:txBody>
      </p:sp>
      <p:pic>
        <p:nvPicPr>
          <p:cNvPr id="45078" name="図 3">
            <a:extLst>
              <a:ext uri="{FF2B5EF4-FFF2-40B4-BE49-F238E27FC236}">
                <a16:creationId xmlns:a16="http://schemas.microsoft.com/office/drawing/2014/main" id="{032712F3-7AD7-E27B-AF64-C4BB510C88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085850"/>
            <a:ext cx="1012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図 2">
            <a:extLst>
              <a:ext uri="{FF2B5EF4-FFF2-40B4-BE49-F238E27FC236}">
                <a16:creationId xmlns:a16="http://schemas.microsoft.com/office/drawing/2014/main" id="{200619DE-6A60-2684-E23A-258AC73224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471613"/>
            <a:ext cx="1271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角丸四角形 71">
            <a:extLst>
              <a:ext uri="{FF2B5EF4-FFF2-40B4-BE49-F238E27FC236}">
                <a16:creationId xmlns:a16="http://schemas.microsoft.com/office/drawing/2014/main" id="{3C1DAFBF-9F93-FE0A-232E-B823330C3DE4}"/>
              </a:ext>
            </a:extLst>
          </p:cNvPr>
          <p:cNvSpPr/>
          <p:nvPr/>
        </p:nvSpPr>
        <p:spPr>
          <a:xfrm>
            <a:off x="722313" y="2303463"/>
            <a:ext cx="1627187" cy="5413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ある個人</a:t>
            </a:r>
          </a:p>
        </p:txBody>
      </p:sp>
      <p:sp>
        <p:nvSpPr>
          <p:cNvPr id="64" name="角丸四角形吹き出し 1">
            <a:extLst>
              <a:ext uri="{FF2B5EF4-FFF2-40B4-BE49-F238E27FC236}">
                <a16:creationId xmlns:a16="http://schemas.microsoft.com/office/drawing/2014/main" id="{90BCEB1F-E42E-5040-9142-ED27430B9123}"/>
              </a:ext>
            </a:extLst>
          </p:cNvPr>
          <p:cNvSpPr/>
          <p:nvPr/>
        </p:nvSpPr>
        <p:spPr>
          <a:xfrm>
            <a:off x="1674019" y="1942092"/>
            <a:ext cx="5977731" cy="2030816"/>
          </a:xfrm>
          <a:prstGeom prst="ellipse">
            <a:avLst/>
          </a:prstGeom>
          <a:solidFill>
            <a:srgbClr val="FF66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資金仲介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>
            <a:extLst>
              <a:ext uri="{FF2B5EF4-FFF2-40B4-BE49-F238E27FC236}">
                <a16:creationId xmlns:a16="http://schemas.microsoft.com/office/drawing/2014/main" id="{1D325BC1-ABC2-27CE-8A96-7F87B3EEBA9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81013" y="1735138"/>
            <a:ext cx="8248650" cy="2160587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ts val="7000"/>
              </a:lnSpc>
              <a:defRPr/>
            </a:pP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資金仲介によって</a:t>
            </a:r>
            <a:br>
              <a:rPr lang="en-US" altLang="ja-JP" sz="4800" dirty="0">
                <a:solidFill>
                  <a:srgbClr val="719E34"/>
                </a:solidFill>
                <a:cs typeface="+mn-cs"/>
              </a:rPr>
            </a:b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社会全体にどのような</a:t>
            </a:r>
            <a:br>
              <a:rPr lang="en-US" altLang="ja-JP" sz="4800" dirty="0">
                <a:solidFill>
                  <a:srgbClr val="719E34"/>
                </a:solidFill>
                <a:cs typeface="+mn-cs"/>
              </a:rPr>
            </a:b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メリットがあるだろう？</a:t>
            </a:r>
          </a:p>
        </p:txBody>
      </p:sp>
      <p:pic>
        <p:nvPicPr>
          <p:cNvPr id="47107" name="図 6">
            <a:extLst>
              <a:ext uri="{FF2B5EF4-FFF2-40B4-BE49-F238E27FC236}">
                <a16:creationId xmlns:a16="http://schemas.microsoft.com/office/drawing/2014/main" id="{6DCDD712-A37F-A7F4-5A13-4D3AD6346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476750"/>
            <a:ext cx="18907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図 32">
            <a:extLst>
              <a:ext uri="{FF2B5EF4-FFF2-40B4-BE49-F238E27FC236}">
                <a16:creationId xmlns:a16="http://schemas.microsoft.com/office/drawing/2014/main" id="{CACBE3E0-9184-D431-60A1-900144CA7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184400"/>
            <a:ext cx="9064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図 33">
            <a:extLst>
              <a:ext uri="{FF2B5EF4-FFF2-40B4-BE49-F238E27FC236}">
                <a16:creationId xmlns:a16="http://schemas.microsoft.com/office/drawing/2014/main" id="{187F60A6-CD93-51BF-E5A3-B0FA367DB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70163"/>
            <a:ext cx="12493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コンテンツ プレースホルダー 5">
            <a:extLst>
              <a:ext uri="{FF2B5EF4-FFF2-40B4-BE49-F238E27FC236}">
                <a16:creationId xmlns:a16="http://schemas.microsoft.com/office/drawing/2014/main" id="{46C3F142-3ADA-FD32-D149-997A559CD610}"/>
              </a:ext>
            </a:extLst>
          </p:cNvPr>
          <p:cNvSpPr txBox="1">
            <a:spLocks/>
          </p:cNvSpPr>
          <p:nvPr/>
        </p:nvSpPr>
        <p:spPr bwMode="auto">
          <a:xfrm>
            <a:off x="266700" y="1358900"/>
            <a:ext cx="87042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3200" b="1">
                <a:latin typeface="メイリオ" panose="020B0604030504040204" pitchFamily="34" charset="-128"/>
                <a:ea typeface="メイリオ" panose="020B0604030504040204" pitchFamily="34" charset="-128"/>
              </a:rPr>
              <a:t>資金仲介によって、社会全体に</a:t>
            </a:r>
            <a:br>
              <a:rPr lang="en-US" altLang="ja-JP" sz="32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200" b="1"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どのようなメリットがあるだろう？</a:t>
            </a:r>
            <a:endParaRPr lang="en-US" altLang="ja-JP" sz="32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53D3FAB-58BE-19DD-62D9-1D482873C779}"/>
              </a:ext>
            </a:extLst>
          </p:cNvPr>
          <p:cNvSpPr/>
          <p:nvPr/>
        </p:nvSpPr>
        <p:spPr>
          <a:xfrm>
            <a:off x="1990725" y="106363"/>
            <a:ext cx="6961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資金仲介によるメリットについて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考えよう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DA6B353-9AA4-7FE0-863D-2BDCA454C341}"/>
              </a:ext>
            </a:extLst>
          </p:cNvPr>
          <p:cNvGrpSpPr/>
          <p:nvPr/>
        </p:nvGrpSpPr>
        <p:grpSpPr>
          <a:xfrm>
            <a:off x="725655" y="125130"/>
            <a:ext cx="1203158" cy="851176"/>
            <a:chOff x="725655" y="163630"/>
            <a:chExt cx="1203158" cy="851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589F7822-0210-018E-8BAC-E677866E5DCD}"/>
                </a:ext>
              </a:extLst>
            </p:cNvPr>
            <p:cNvSpPr/>
            <p:nvPr/>
          </p:nvSpPr>
          <p:spPr>
            <a:xfrm>
              <a:off x="725655" y="177228"/>
              <a:ext cx="1203158" cy="8375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25FCBCE-5E49-6C3E-A7C5-054DA2290050}"/>
                </a:ext>
              </a:extLst>
            </p:cNvPr>
            <p:cNvSpPr/>
            <p:nvPr/>
          </p:nvSpPr>
          <p:spPr>
            <a:xfrm>
              <a:off x="1072274" y="444500"/>
              <a:ext cx="835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ワーク</a:t>
              </a: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B971986-1A3D-8435-EB7C-44DD38D67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/>
          </p:blipFill>
          <p:spPr>
            <a:xfrm>
              <a:off x="817315" y="163630"/>
              <a:ext cx="509919" cy="794412"/>
            </a:xfrm>
            <a:prstGeom prst="rect">
              <a:avLst/>
            </a:prstGeom>
          </p:spPr>
        </p:pic>
      </p:grpSp>
      <p:pic>
        <p:nvPicPr>
          <p:cNvPr id="49159" name="図 38">
            <a:extLst>
              <a:ext uri="{FF2B5EF4-FFF2-40B4-BE49-F238E27FC236}">
                <a16:creationId xmlns:a16="http://schemas.microsoft.com/office/drawing/2014/main" id="{5E50EDDD-1FA5-C744-13BB-8E7B66EA7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71713"/>
            <a:ext cx="103663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図 25">
            <a:extLst>
              <a:ext uri="{FF2B5EF4-FFF2-40B4-BE49-F238E27FC236}">
                <a16:creationId xmlns:a16="http://schemas.microsoft.com/office/drawing/2014/main" id="{FC64A5A3-7842-6EFC-CC23-05A048301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998913"/>
            <a:ext cx="15986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図 1">
            <a:extLst>
              <a:ext uri="{FF2B5EF4-FFF2-40B4-BE49-F238E27FC236}">
                <a16:creationId xmlns:a16="http://schemas.microsoft.com/office/drawing/2014/main" id="{05F593B0-5D3A-9EE0-8953-E70D968A57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3151188"/>
            <a:ext cx="13081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図 7">
            <a:extLst>
              <a:ext uri="{FF2B5EF4-FFF2-40B4-BE49-F238E27FC236}">
                <a16:creationId xmlns:a16="http://schemas.microsoft.com/office/drawing/2014/main" id="{FBF851AE-F723-706B-C034-5465C78D9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108450"/>
            <a:ext cx="125571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96722251-A383-6B48-DCDF-E95ECFDB6E19}"/>
              </a:ext>
            </a:extLst>
          </p:cNvPr>
          <p:cNvSpPr/>
          <p:nvPr/>
        </p:nvSpPr>
        <p:spPr>
          <a:xfrm>
            <a:off x="647700" y="3321050"/>
            <a:ext cx="1628775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ある個人</a:t>
            </a:r>
          </a:p>
        </p:txBody>
      </p: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4833C9A4-4B58-DE33-7733-2A868F8CF8E9}"/>
              </a:ext>
            </a:extLst>
          </p:cNvPr>
          <p:cNvSpPr/>
          <p:nvPr/>
        </p:nvSpPr>
        <p:spPr>
          <a:xfrm>
            <a:off x="617538" y="5189538"/>
            <a:ext cx="1627187" cy="5413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ある会社</a:t>
            </a: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FA5930CF-9E6C-02F6-1D1B-5E1B63EFEDD6}"/>
              </a:ext>
            </a:extLst>
          </p:cNvPr>
          <p:cNvSpPr/>
          <p:nvPr/>
        </p:nvSpPr>
        <p:spPr>
          <a:xfrm>
            <a:off x="6734175" y="5189538"/>
            <a:ext cx="1816100" cy="5413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している会社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62A77B82-6769-836E-0BDB-7777E250F1A8}"/>
              </a:ext>
            </a:extLst>
          </p:cNvPr>
          <p:cNvSpPr/>
          <p:nvPr/>
        </p:nvSpPr>
        <p:spPr>
          <a:xfrm>
            <a:off x="6670675" y="3321050"/>
            <a:ext cx="1814513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している個人</a:t>
            </a: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3782E1D0-0BD7-966B-ECE3-D9CBAFA9C220}"/>
              </a:ext>
            </a:extLst>
          </p:cNvPr>
          <p:cNvSpPr/>
          <p:nvPr/>
        </p:nvSpPr>
        <p:spPr>
          <a:xfrm>
            <a:off x="3932238" y="4845050"/>
            <a:ext cx="1293812" cy="4349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54" name="右矢印 53">
            <a:extLst>
              <a:ext uri="{FF2B5EF4-FFF2-40B4-BE49-F238E27FC236}">
                <a16:creationId xmlns:a16="http://schemas.microsoft.com/office/drawing/2014/main" id="{AB8D9518-7602-7853-1923-D4A3F644A254}"/>
              </a:ext>
            </a:extLst>
          </p:cNvPr>
          <p:cNvSpPr/>
          <p:nvPr/>
        </p:nvSpPr>
        <p:spPr>
          <a:xfrm rot="1331494">
            <a:off x="2217738" y="3019425"/>
            <a:ext cx="1990725" cy="3254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7B1286DD-B198-DAF8-21D8-4CF7BA4AF44A}"/>
              </a:ext>
            </a:extLst>
          </p:cNvPr>
          <p:cNvSpPr/>
          <p:nvPr/>
        </p:nvSpPr>
        <p:spPr>
          <a:xfrm>
            <a:off x="2733675" y="2916238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pic>
        <p:nvPicPr>
          <p:cNvPr id="49170" name="図 37">
            <a:extLst>
              <a:ext uri="{FF2B5EF4-FFF2-40B4-BE49-F238E27FC236}">
                <a16:creationId xmlns:a16="http://schemas.microsoft.com/office/drawing/2014/main" id="{11936790-D6E4-AFED-088D-EDB2413135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433638"/>
            <a:ext cx="61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図 31">
            <a:extLst>
              <a:ext uri="{FF2B5EF4-FFF2-40B4-BE49-F238E27FC236}">
                <a16:creationId xmlns:a16="http://schemas.microsoft.com/office/drawing/2014/main" id="{D1CF5B54-C2FD-EEC7-3F56-5C80B11EE4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649788"/>
            <a:ext cx="614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右矢印 49">
            <a:extLst>
              <a:ext uri="{FF2B5EF4-FFF2-40B4-BE49-F238E27FC236}">
                <a16:creationId xmlns:a16="http://schemas.microsoft.com/office/drawing/2014/main" id="{0FACA0AC-6E19-E503-ADBB-70CD661B2B1F}"/>
              </a:ext>
            </a:extLst>
          </p:cNvPr>
          <p:cNvSpPr/>
          <p:nvPr/>
        </p:nvSpPr>
        <p:spPr>
          <a:xfrm rot="20430068">
            <a:off x="5194300" y="2989263"/>
            <a:ext cx="1770063" cy="3254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F2414E76-864D-3695-EE70-CB3EBFEBA776}"/>
              </a:ext>
            </a:extLst>
          </p:cNvPr>
          <p:cNvSpPr/>
          <p:nvPr/>
        </p:nvSpPr>
        <p:spPr>
          <a:xfrm>
            <a:off x="5597525" y="2881313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788AB3E6-CBFD-4266-BB89-FC5633DD5385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5803900"/>
            <a:ext cx="7899400" cy="812800"/>
            <a:chOff x="772017" y="5581789"/>
            <a:chExt cx="4824000" cy="812580"/>
          </a:xfrm>
        </p:grpSpPr>
        <p:sp>
          <p:nvSpPr>
            <p:cNvPr id="61" name="角丸四角形 60">
              <a:extLst>
                <a:ext uri="{FF2B5EF4-FFF2-40B4-BE49-F238E27FC236}">
                  <a16:creationId xmlns:a16="http://schemas.microsoft.com/office/drawing/2014/main" id="{7C7BF1FD-A6DD-FEA9-4297-A9012B589B17}"/>
                </a:ext>
              </a:extLst>
            </p:cNvPr>
            <p:cNvSpPr/>
            <p:nvPr/>
          </p:nvSpPr>
          <p:spPr>
            <a:xfrm>
              <a:off x="772017" y="5637337"/>
              <a:ext cx="4824000" cy="634828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グループで話し合い、ワークシート２</a:t>
              </a: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.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に記入しよう</a:t>
              </a:r>
            </a:p>
          </p:txBody>
        </p:sp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D21428B6-9BF4-B73F-0879-0C49EAD83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3810" y="5581789"/>
              <a:ext cx="260783" cy="8125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3" name="右矢印 62">
            <a:extLst>
              <a:ext uri="{FF2B5EF4-FFF2-40B4-BE49-F238E27FC236}">
                <a16:creationId xmlns:a16="http://schemas.microsoft.com/office/drawing/2014/main" id="{03CCE3FC-B04A-D3CE-9E84-647E553466E2}"/>
              </a:ext>
            </a:extLst>
          </p:cNvPr>
          <p:cNvSpPr/>
          <p:nvPr/>
        </p:nvSpPr>
        <p:spPr>
          <a:xfrm rot="20570147">
            <a:off x="2217738" y="4276725"/>
            <a:ext cx="1990725" cy="3254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64" name="角丸四角形 63">
            <a:extLst>
              <a:ext uri="{FF2B5EF4-FFF2-40B4-BE49-F238E27FC236}">
                <a16:creationId xmlns:a16="http://schemas.microsoft.com/office/drawing/2014/main" id="{C941EF8D-D786-4131-4F63-D2D819CCA3E7}"/>
              </a:ext>
            </a:extLst>
          </p:cNvPr>
          <p:cNvSpPr/>
          <p:nvPr/>
        </p:nvSpPr>
        <p:spPr>
          <a:xfrm>
            <a:off x="2733675" y="4173538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A95D87A0-FA13-1BEB-787D-103C838C6A3D}"/>
              </a:ext>
            </a:extLst>
          </p:cNvPr>
          <p:cNvSpPr/>
          <p:nvPr/>
        </p:nvSpPr>
        <p:spPr>
          <a:xfrm rot="1504494">
            <a:off x="5194300" y="4237038"/>
            <a:ext cx="1770063" cy="3254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ABE67214-5BBF-D8FF-CCF4-5F7181E8A721}"/>
              </a:ext>
            </a:extLst>
          </p:cNvPr>
          <p:cNvSpPr/>
          <p:nvPr/>
        </p:nvSpPr>
        <p:spPr>
          <a:xfrm>
            <a:off x="5597525" y="4132263"/>
            <a:ext cx="887413" cy="477837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図 25">
            <a:extLst>
              <a:ext uri="{FF2B5EF4-FFF2-40B4-BE49-F238E27FC236}">
                <a16:creationId xmlns:a16="http://schemas.microsoft.com/office/drawing/2014/main" id="{B10C13EA-B134-8DDD-298E-148F7D0A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052513"/>
            <a:ext cx="1012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図 26">
            <a:extLst>
              <a:ext uri="{FF2B5EF4-FFF2-40B4-BE49-F238E27FC236}">
                <a16:creationId xmlns:a16="http://schemas.microsoft.com/office/drawing/2014/main" id="{8A721A96-1212-B7C0-39D8-9709EC57F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38275"/>
            <a:ext cx="12715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コンテンツ プレースホルダー 5">
            <a:extLst>
              <a:ext uri="{FF2B5EF4-FFF2-40B4-BE49-F238E27FC236}">
                <a16:creationId xmlns:a16="http://schemas.microsoft.com/office/drawing/2014/main" id="{1896A7F4-260D-6AE9-1219-922F9FFCD359}"/>
              </a:ext>
            </a:extLst>
          </p:cNvPr>
          <p:cNvSpPr txBox="1">
            <a:spLocks/>
          </p:cNvSpPr>
          <p:nvPr/>
        </p:nvSpPr>
        <p:spPr bwMode="auto">
          <a:xfrm>
            <a:off x="288758" y="4856545"/>
            <a:ext cx="8509167" cy="1666226"/>
          </a:xfrm>
          <a:prstGeom prst="rect">
            <a:avLst/>
          </a:prstGeom>
          <a:gradFill>
            <a:gsLst>
              <a:gs pos="92000">
                <a:srgbClr val="FF6600"/>
              </a:gs>
              <a:gs pos="8000">
                <a:srgbClr val="FF6600"/>
              </a:gs>
              <a:gs pos="1361">
                <a:srgbClr val="FF6600">
                  <a:alpha val="0"/>
                </a:srgbClr>
              </a:gs>
              <a:gs pos="100000">
                <a:srgbClr val="FF6600">
                  <a:alpha val="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0" rIns="360000" bIns="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貸出先に加え、関連する企業や個人など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世の中の経済活動の促進。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新しい技術開発など、より豊かな社会の実現。</a:t>
            </a:r>
          </a:p>
        </p:txBody>
      </p:sp>
      <p:sp>
        <p:nvSpPr>
          <p:cNvPr id="32792" name="タイトル 1">
            <a:extLst>
              <a:ext uri="{FF2B5EF4-FFF2-40B4-BE49-F238E27FC236}">
                <a16:creationId xmlns:a16="http://schemas.microsoft.com/office/drawing/2014/main" id="{D8690B20-184F-5248-72F2-DC4B181D7E9F}"/>
              </a:ext>
            </a:extLst>
          </p:cNvPr>
          <p:cNvSpPr>
            <a:spLocks/>
          </p:cNvSpPr>
          <p:nvPr/>
        </p:nvSpPr>
        <p:spPr bwMode="auto">
          <a:xfrm>
            <a:off x="209550" y="195263"/>
            <a:ext cx="8724900" cy="7223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資金仲介が社会全体に与えるメリット</a:t>
            </a:r>
          </a:p>
        </p:txBody>
      </p:sp>
      <p:pic>
        <p:nvPicPr>
          <p:cNvPr id="51208" name="図 38">
            <a:extLst>
              <a:ext uri="{FF2B5EF4-FFF2-40B4-BE49-F238E27FC236}">
                <a16:creationId xmlns:a16="http://schemas.microsoft.com/office/drawing/2014/main" id="{2E488F36-016A-2C3C-C184-1B0D7EF7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179513"/>
            <a:ext cx="103663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図 25">
            <a:extLst>
              <a:ext uri="{FF2B5EF4-FFF2-40B4-BE49-F238E27FC236}">
                <a16:creationId xmlns:a16="http://schemas.microsoft.com/office/drawing/2014/main" id="{3503A2E0-B5FF-63E8-7354-AA09B9637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932113"/>
            <a:ext cx="15986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図 1">
            <a:extLst>
              <a:ext uri="{FF2B5EF4-FFF2-40B4-BE49-F238E27FC236}">
                <a16:creationId xmlns:a16="http://schemas.microsoft.com/office/drawing/2014/main" id="{81C41421-17DC-772B-27AE-7E83FF5BE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058988"/>
            <a:ext cx="13081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図 7">
            <a:extLst>
              <a:ext uri="{FF2B5EF4-FFF2-40B4-BE49-F238E27FC236}">
                <a16:creationId xmlns:a16="http://schemas.microsoft.com/office/drawing/2014/main" id="{BD676924-A0D5-44AE-758B-DF7629405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041650"/>
            <a:ext cx="125571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CA2F9046-925E-E2F9-AE75-ECE55C2B185D}"/>
              </a:ext>
            </a:extLst>
          </p:cNvPr>
          <p:cNvSpPr/>
          <p:nvPr/>
        </p:nvSpPr>
        <p:spPr>
          <a:xfrm>
            <a:off x="803275" y="2228850"/>
            <a:ext cx="1628775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ある個人</a:t>
            </a:r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6ED2DCA6-0C53-A23D-8889-D4C3C2D6A037}"/>
              </a:ext>
            </a:extLst>
          </p:cNvPr>
          <p:cNvSpPr/>
          <p:nvPr/>
        </p:nvSpPr>
        <p:spPr>
          <a:xfrm>
            <a:off x="773113" y="4122738"/>
            <a:ext cx="1627187" cy="5413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お金に余裕の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ある会社</a:t>
            </a:r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969DF62F-0EC9-95B5-D72E-92CF3A19D83A}"/>
              </a:ext>
            </a:extLst>
          </p:cNvPr>
          <p:cNvSpPr/>
          <p:nvPr/>
        </p:nvSpPr>
        <p:spPr>
          <a:xfrm>
            <a:off x="6889750" y="4122738"/>
            <a:ext cx="1816100" cy="5413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している会社</a:t>
            </a: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D4C83C32-802D-1516-14AC-F1D9CDFD3586}"/>
              </a:ext>
            </a:extLst>
          </p:cNvPr>
          <p:cNvSpPr/>
          <p:nvPr/>
        </p:nvSpPr>
        <p:spPr>
          <a:xfrm>
            <a:off x="6826250" y="2228850"/>
            <a:ext cx="1814513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お金を必要と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している個人</a:t>
            </a: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7F5CDC8E-A338-4C4E-8F2A-96F4069E8E42}"/>
              </a:ext>
            </a:extLst>
          </p:cNvPr>
          <p:cNvSpPr/>
          <p:nvPr/>
        </p:nvSpPr>
        <p:spPr>
          <a:xfrm>
            <a:off x="4087813" y="3752850"/>
            <a:ext cx="1293812" cy="4349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42" name="右矢印 41">
            <a:extLst>
              <a:ext uri="{FF2B5EF4-FFF2-40B4-BE49-F238E27FC236}">
                <a16:creationId xmlns:a16="http://schemas.microsoft.com/office/drawing/2014/main" id="{304445A0-A695-F165-4CC4-20C0D187664D}"/>
              </a:ext>
            </a:extLst>
          </p:cNvPr>
          <p:cNvSpPr/>
          <p:nvPr/>
        </p:nvSpPr>
        <p:spPr>
          <a:xfrm rot="1331494">
            <a:off x="2373313" y="1927225"/>
            <a:ext cx="1990725" cy="3254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4A6F2AFF-85E4-9960-D119-C823A656CF2B}"/>
              </a:ext>
            </a:extLst>
          </p:cNvPr>
          <p:cNvSpPr/>
          <p:nvPr/>
        </p:nvSpPr>
        <p:spPr>
          <a:xfrm>
            <a:off x="2889250" y="1824038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pic>
        <p:nvPicPr>
          <p:cNvPr id="51219" name="図 37">
            <a:extLst>
              <a:ext uri="{FF2B5EF4-FFF2-40B4-BE49-F238E27FC236}">
                <a16:creationId xmlns:a16="http://schemas.microsoft.com/office/drawing/2014/main" id="{24DF1687-AF8E-5366-753A-59B35DB41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341438"/>
            <a:ext cx="61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図 31">
            <a:extLst>
              <a:ext uri="{FF2B5EF4-FFF2-40B4-BE49-F238E27FC236}">
                <a16:creationId xmlns:a16="http://schemas.microsoft.com/office/drawing/2014/main" id="{45C38042-119F-9BE9-2007-B0A05914C1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557588"/>
            <a:ext cx="614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右矢印 45">
            <a:extLst>
              <a:ext uri="{FF2B5EF4-FFF2-40B4-BE49-F238E27FC236}">
                <a16:creationId xmlns:a16="http://schemas.microsoft.com/office/drawing/2014/main" id="{03A60247-9E20-239A-3DA7-F3652D0CE246}"/>
              </a:ext>
            </a:extLst>
          </p:cNvPr>
          <p:cNvSpPr/>
          <p:nvPr/>
        </p:nvSpPr>
        <p:spPr>
          <a:xfrm rot="20430068">
            <a:off x="5349875" y="1897063"/>
            <a:ext cx="1770063" cy="3254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B7588E37-62BA-BF4B-E68A-CB612E199263}"/>
              </a:ext>
            </a:extLst>
          </p:cNvPr>
          <p:cNvSpPr/>
          <p:nvPr/>
        </p:nvSpPr>
        <p:spPr>
          <a:xfrm>
            <a:off x="5753100" y="1789113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  <p:sp>
        <p:nvSpPr>
          <p:cNvPr id="48" name="右矢印 47">
            <a:extLst>
              <a:ext uri="{FF2B5EF4-FFF2-40B4-BE49-F238E27FC236}">
                <a16:creationId xmlns:a16="http://schemas.microsoft.com/office/drawing/2014/main" id="{AA8D8540-D150-C8A9-E283-57206BC128A5}"/>
              </a:ext>
            </a:extLst>
          </p:cNvPr>
          <p:cNvSpPr/>
          <p:nvPr/>
        </p:nvSpPr>
        <p:spPr>
          <a:xfrm rot="20570147">
            <a:off x="2373313" y="3184525"/>
            <a:ext cx="1990725" cy="3254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B6BD9E80-EC05-A6F8-7B67-A01BFDA72ED6}"/>
              </a:ext>
            </a:extLst>
          </p:cNvPr>
          <p:cNvSpPr/>
          <p:nvPr/>
        </p:nvSpPr>
        <p:spPr>
          <a:xfrm>
            <a:off x="2889250" y="3081338"/>
            <a:ext cx="887413" cy="4762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</a:p>
        </p:txBody>
      </p:sp>
      <p:sp>
        <p:nvSpPr>
          <p:cNvPr id="50" name="右矢印 49">
            <a:extLst>
              <a:ext uri="{FF2B5EF4-FFF2-40B4-BE49-F238E27FC236}">
                <a16:creationId xmlns:a16="http://schemas.microsoft.com/office/drawing/2014/main" id="{3A203458-AE2D-E59C-4BEA-AD8936A8D864}"/>
              </a:ext>
            </a:extLst>
          </p:cNvPr>
          <p:cNvSpPr/>
          <p:nvPr/>
        </p:nvSpPr>
        <p:spPr>
          <a:xfrm rot="1504494">
            <a:off x="5349875" y="3144838"/>
            <a:ext cx="1770063" cy="3254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36D961BF-0CEE-3E71-AA67-3F515490BBFB}"/>
              </a:ext>
            </a:extLst>
          </p:cNvPr>
          <p:cNvSpPr/>
          <p:nvPr/>
        </p:nvSpPr>
        <p:spPr>
          <a:xfrm>
            <a:off x="5753100" y="3040063"/>
            <a:ext cx="887413" cy="477837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 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66C58-4F4A-5C56-0A54-98BE6B153F98}"/>
              </a:ext>
            </a:extLst>
          </p:cNvPr>
          <p:cNvSpPr>
            <a:spLocks/>
          </p:cNvSpPr>
          <p:nvPr/>
        </p:nvSpPr>
        <p:spPr bwMode="auto">
          <a:xfrm>
            <a:off x="223838" y="144463"/>
            <a:ext cx="8788400" cy="722312"/>
          </a:xfrm>
          <a:prstGeom prst="roundRect">
            <a:avLst>
              <a:gd name="adj" fmla="val 47625"/>
            </a:avLst>
          </a:prstGeom>
          <a:noFill/>
          <a:ln>
            <a:noFill/>
          </a:ln>
        </p:spPr>
        <p:txBody>
          <a:bodyPr tIns="144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社会の中での銀行の役割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3251" name="図 2">
            <a:extLst>
              <a:ext uri="{FF2B5EF4-FFF2-40B4-BE49-F238E27FC236}">
                <a16:creationId xmlns:a16="http://schemas.microsoft.com/office/drawing/2014/main" id="{4B068CCC-985A-9080-611B-98B102920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84213"/>
            <a:ext cx="89725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52EDE5F-9E9D-B795-B962-E3FC6C17F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95488"/>
            <a:ext cx="143986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9F98A94-8ACD-613B-80B9-2B3770A4FF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658" b="19873"/>
          <a:stretch/>
        </p:blipFill>
        <p:spPr>
          <a:xfrm>
            <a:off x="2254250" y="1314450"/>
            <a:ext cx="1781175" cy="3417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F4F2797-04BB-34D1-CD1D-B8E47D9A8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717" t="80793" r="78375" b="-2095"/>
          <a:stretch/>
        </p:blipFill>
        <p:spPr>
          <a:xfrm>
            <a:off x="2254250" y="5030788"/>
            <a:ext cx="1781175" cy="908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088FAFC8-2721-9812-FFD8-B0B03FCD3A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121" t="-3527" r="24340" b="78953"/>
          <a:stretch/>
        </p:blipFill>
        <p:spPr>
          <a:xfrm>
            <a:off x="5764213" y="862013"/>
            <a:ext cx="1584325" cy="1047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1DED6D8-31CC-B47F-9A1F-93DA33745D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81" t="-3587" r="-3420" b="-1148"/>
          <a:stretch/>
        </p:blipFill>
        <p:spPr>
          <a:xfrm>
            <a:off x="7704138" y="1041400"/>
            <a:ext cx="1584325" cy="446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D895CAC-79ED-6D15-93CD-147DB11C4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011488"/>
            <a:ext cx="15795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38ECE47-6281-B591-4687-1CAF9418CA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2228850"/>
            <a:ext cx="9794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265B4E-75B5-4290-B2D7-4338D2E33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289425"/>
            <a:ext cx="143986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59579E3-E94E-64F7-A53E-96F5F51FF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995488"/>
            <a:ext cx="143986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6800096-397C-11E8-069F-5F2301EB8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968500"/>
            <a:ext cx="2619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7C48CF1-F96E-5A5A-0C32-64AB8DA1B9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359275"/>
            <a:ext cx="9731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図 15">
            <a:extLst>
              <a:ext uri="{FF2B5EF4-FFF2-40B4-BE49-F238E27FC236}">
                <a16:creationId xmlns:a16="http://schemas.microsoft.com/office/drawing/2014/main" id="{F74A2628-9D9D-433A-FDF4-3FFA136F96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187575"/>
            <a:ext cx="12557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図 22">
            <a:extLst>
              <a:ext uri="{FF2B5EF4-FFF2-40B4-BE49-F238E27FC236}">
                <a16:creationId xmlns:a16="http://schemas.microsoft.com/office/drawing/2014/main" id="{78BED560-9564-9561-57C6-B70C6B1288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79"/>
          <a:stretch>
            <a:fillRect/>
          </a:stretch>
        </p:blipFill>
        <p:spPr bwMode="auto">
          <a:xfrm>
            <a:off x="6732588" y="3978275"/>
            <a:ext cx="12557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F3A9DC1-0629-23F1-7CB0-63DB93C40C1F}"/>
              </a:ext>
            </a:extLst>
          </p:cNvPr>
          <p:cNvGrpSpPr>
            <a:grpSpLocks/>
          </p:cNvGrpSpPr>
          <p:nvPr/>
        </p:nvGrpSpPr>
        <p:grpSpPr bwMode="auto">
          <a:xfrm>
            <a:off x="-423863" y="5059363"/>
            <a:ext cx="9991726" cy="1597025"/>
            <a:chOff x="-390525" y="5019674"/>
            <a:chExt cx="9991725" cy="159779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EF6A86C-1D81-8223-7EAE-7B91533CED15}"/>
                </a:ext>
              </a:extLst>
            </p:cNvPr>
            <p:cNvSpPr/>
            <p:nvPr/>
          </p:nvSpPr>
          <p:spPr>
            <a:xfrm>
              <a:off x="-390525" y="5019674"/>
              <a:ext cx="9991725" cy="1597799"/>
            </a:xfrm>
            <a:prstGeom prst="rect">
              <a:avLst/>
            </a:prstGeom>
            <a:gradFill>
              <a:gsLst>
                <a:gs pos="53000">
                  <a:schemeClr val="bg1"/>
                </a:gs>
                <a:gs pos="7102">
                  <a:srgbClr val="FFFFFF">
                    <a:alpha val="90000"/>
                  </a:srgbClr>
                </a:gs>
                <a:gs pos="0">
                  <a:schemeClr val="bg1">
                    <a:alpha val="0"/>
                  </a:schemeClr>
                </a:gs>
                <a:gs pos="92104">
                  <a:srgbClr val="FFFFFF">
                    <a:alpha val="9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コンテンツ プレースホルダー 5">
              <a:extLst>
                <a:ext uri="{FF2B5EF4-FFF2-40B4-BE49-F238E27FC236}">
                  <a16:creationId xmlns:a16="http://schemas.microsoft.com/office/drawing/2014/main" id="{539B5CA1-709F-BF62-D3FF-3C5938C123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3838" y="5102225"/>
              <a:ext cx="8691562" cy="1420545"/>
            </a:xfrm>
            <a:prstGeom prst="rect">
              <a:avLst/>
            </a:prstGeom>
            <a:gradFill>
              <a:gsLst>
                <a:gs pos="92000">
                  <a:srgbClr val="FF6600"/>
                </a:gs>
                <a:gs pos="8000">
                  <a:srgbClr val="FF6600"/>
                </a:gs>
                <a:gs pos="1361">
                  <a:srgbClr val="FF6600">
                    <a:alpha val="0"/>
                  </a:srgbClr>
                </a:gs>
                <a:gs pos="100000">
                  <a:srgbClr val="FF6600">
                    <a:alpha val="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銀行の資金仲介機能は</a:t>
              </a:r>
              <a:endPara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0" indent="0" algn="ctr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豊かな社会をつくる役割を担っている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>
            <a:extLst>
              <a:ext uri="{FF2B5EF4-FFF2-40B4-BE49-F238E27FC236}">
                <a16:creationId xmlns:a16="http://schemas.microsoft.com/office/drawing/2014/main" id="{DC8544FC-27B6-A558-00C8-E2E3EC4136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17488" y="977900"/>
            <a:ext cx="8664575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ts val="7000"/>
              </a:lnSpc>
            </a:pPr>
            <a:r>
              <a:rPr lang="ja-JP" altLang="en-US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銀行の「預金」と「貸出」</a:t>
            </a:r>
            <a:br>
              <a:rPr lang="en-US" altLang="ja-JP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によって生み出される</a:t>
            </a:r>
            <a:br>
              <a:rPr lang="en-US" altLang="ja-JP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お金の流れが社会に</a:t>
            </a:r>
            <a:br>
              <a:rPr lang="en-US" altLang="ja-JP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どのような影響を与えるか</a:t>
            </a:r>
            <a:br>
              <a:rPr lang="en-US" altLang="ja-JP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>
                <a:solidFill>
                  <a:schemeClr val="accent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について考える</a:t>
            </a:r>
          </a:p>
        </p:txBody>
      </p:sp>
      <p:sp>
        <p:nvSpPr>
          <p:cNvPr id="16387" name="正方形/長方形 6">
            <a:extLst>
              <a:ext uri="{FF2B5EF4-FFF2-40B4-BE49-F238E27FC236}">
                <a16:creationId xmlns:a16="http://schemas.microsoft.com/office/drawing/2014/main" id="{28DF59D4-4E05-5321-0865-BD6AEC91D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88900"/>
            <a:ext cx="3787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4400" b="1">
                <a:solidFill>
                  <a:schemeClr val="accent2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今日のめあて</a:t>
            </a:r>
            <a:endParaRPr lang="en-US" altLang="ja-JP" sz="4400" b="1">
              <a:solidFill>
                <a:schemeClr val="accent2"/>
              </a:solidFill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grpSp>
        <p:nvGrpSpPr>
          <p:cNvPr id="16388" name="グループ化 7">
            <a:extLst>
              <a:ext uri="{FF2B5EF4-FFF2-40B4-BE49-F238E27FC236}">
                <a16:creationId xmlns:a16="http://schemas.microsoft.com/office/drawing/2014/main" id="{1E20E444-B822-1B8C-51A1-E705CA9FDF49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2425700"/>
            <a:ext cx="8001000" cy="3556000"/>
            <a:chOff x="825500" y="2425700"/>
            <a:chExt cx="7683500" cy="35560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D64B7C13-A9BC-D61E-6742-199861E96131}"/>
                </a:ext>
              </a:extLst>
            </p:cNvPr>
            <p:cNvCxnSpPr/>
            <p:nvPr/>
          </p:nvCxnSpPr>
          <p:spPr>
            <a:xfrm>
              <a:off x="825500" y="2425700"/>
              <a:ext cx="76835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088EE57-8FB4-70FF-2AF9-EB8B6D3D0FC3}"/>
                </a:ext>
              </a:extLst>
            </p:cNvPr>
            <p:cNvCxnSpPr/>
            <p:nvPr/>
          </p:nvCxnSpPr>
          <p:spPr>
            <a:xfrm>
              <a:off x="825500" y="3314700"/>
              <a:ext cx="76835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FB1B317-44E6-324D-CCB0-2F69DBE02467}"/>
                </a:ext>
              </a:extLst>
            </p:cNvPr>
            <p:cNvCxnSpPr/>
            <p:nvPr/>
          </p:nvCxnSpPr>
          <p:spPr>
            <a:xfrm>
              <a:off x="825500" y="4203700"/>
              <a:ext cx="76835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BB90DA4-C942-E262-CD7A-BC0EDF4F4D2C}"/>
                </a:ext>
              </a:extLst>
            </p:cNvPr>
            <p:cNvCxnSpPr/>
            <p:nvPr/>
          </p:nvCxnSpPr>
          <p:spPr>
            <a:xfrm>
              <a:off x="825500" y="5092700"/>
              <a:ext cx="76835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396A72CF-28B1-5B9B-6774-8C009E7933A1}"/>
                </a:ext>
              </a:extLst>
            </p:cNvPr>
            <p:cNvCxnSpPr/>
            <p:nvPr/>
          </p:nvCxnSpPr>
          <p:spPr>
            <a:xfrm>
              <a:off x="825500" y="5981700"/>
              <a:ext cx="76835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9" name="図 5">
            <a:extLst>
              <a:ext uri="{FF2B5EF4-FFF2-40B4-BE49-F238E27FC236}">
                <a16:creationId xmlns:a16="http://schemas.microsoft.com/office/drawing/2014/main" id="{4BE259B3-B14A-7852-7EC6-A54588023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151438"/>
            <a:ext cx="2301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>
            <a:extLst>
              <a:ext uri="{FF2B5EF4-FFF2-40B4-BE49-F238E27FC236}">
                <a16:creationId xmlns:a16="http://schemas.microsoft.com/office/drawing/2014/main" id="{75A843EF-5D63-A0CA-0615-A1CFFBFEC31C}"/>
              </a:ext>
            </a:extLst>
          </p:cNvPr>
          <p:cNvSpPr txBox="1">
            <a:spLocks/>
          </p:cNvSpPr>
          <p:nvPr/>
        </p:nvSpPr>
        <p:spPr bwMode="auto">
          <a:xfrm>
            <a:off x="444500" y="1257300"/>
            <a:ext cx="8280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DVD</a:t>
            </a:r>
            <a:r>
              <a:rPr lang="ja-JP" altLang="en-US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がわたしたちの</a:t>
            </a:r>
            <a:br>
              <a:rPr lang="en-US" altLang="ja-JP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手元に届くまでに、</a:t>
            </a:r>
            <a:br>
              <a:rPr lang="en-US" altLang="ja-JP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どのような会社や仕事の人が</a:t>
            </a:r>
            <a:br>
              <a:rPr lang="en-US" altLang="ja-JP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4800" b="1">
                <a:solidFill>
                  <a:srgbClr val="719E34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かかわっているのだろう？</a:t>
            </a:r>
          </a:p>
        </p:txBody>
      </p:sp>
      <p:pic>
        <p:nvPicPr>
          <p:cNvPr id="18435" name="図 6">
            <a:extLst>
              <a:ext uri="{FF2B5EF4-FFF2-40B4-BE49-F238E27FC236}">
                <a16:creationId xmlns:a16="http://schemas.microsoft.com/office/drawing/2014/main" id="{357EA859-5413-73C5-A58D-CB12AC61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476750"/>
            <a:ext cx="18907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図 5">
            <a:extLst>
              <a:ext uri="{FF2B5EF4-FFF2-40B4-BE49-F238E27FC236}">
                <a16:creationId xmlns:a16="http://schemas.microsoft.com/office/drawing/2014/main" id="{CFA62D92-49D7-1720-671B-1885D8B36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758950"/>
            <a:ext cx="930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図 2">
            <a:extLst>
              <a:ext uri="{FF2B5EF4-FFF2-40B4-BE49-F238E27FC236}">
                <a16:creationId xmlns:a16="http://schemas.microsoft.com/office/drawing/2014/main" id="{B4F99F35-3E00-7DFA-E4CC-EE474E252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16088"/>
            <a:ext cx="1882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タイトル 1">
            <a:extLst>
              <a:ext uri="{FF2B5EF4-FFF2-40B4-BE49-F238E27FC236}">
                <a16:creationId xmlns:a16="http://schemas.microsoft.com/office/drawing/2014/main" id="{C8FFB6A8-991A-63E2-7E3E-078536FED410}"/>
              </a:ext>
            </a:extLst>
          </p:cNvPr>
          <p:cNvSpPr txBox="1">
            <a:spLocks/>
          </p:cNvSpPr>
          <p:nvPr/>
        </p:nvSpPr>
        <p:spPr bwMode="auto">
          <a:xfrm>
            <a:off x="347663" y="3887788"/>
            <a:ext cx="8724900" cy="16906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300" b="1" spc="-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貸出をうけた制作販売会社が、</a:t>
            </a:r>
            <a:r>
              <a:rPr lang="en-US" altLang="ja-JP" sz="3300" b="1" spc="-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DVD</a:t>
            </a:r>
            <a:r>
              <a:rPr lang="ja-JP" altLang="en-US" sz="3300" b="1" spc="-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を制作し、</a:t>
            </a:r>
            <a:endParaRPr lang="en-US" altLang="ja-JP" sz="3300" b="1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あなたのもとに</a:t>
            </a:r>
            <a:r>
              <a:rPr lang="en-US" altLang="ja-JP" sz="3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DVD</a:t>
            </a:r>
            <a:r>
              <a:rPr lang="ja-JP" altLang="en-US" sz="3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が届くまでに、</a:t>
            </a:r>
            <a:endParaRPr lang="en-US" altLang="ja-JP" sz="3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ほかにどのような会社や仕事の人が</a:t>
            </a:r>
            <a:endParaRPr lang="en-US" altLang="ja-JP" sz="3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3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かかわっているだろう？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57AB38-F795-A428-AB3D-F3E9D8F5752C}"/>
              </a:ext>
            </a:extLst>
          </p:cNvPr>
          <p:cNvSpPr/>
          <p:nvPr/>
        </p:nvSpPr>
        <p:spPr>
          <a:xfrm>
            <a:off x="1990725" y="123825"/>
            <a:ext cx="6961188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がわたしたちのもとに届くまでに</a:t>
            </a:r>
            <a:b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かかわっている企業や個人を考えよう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891B2FE-62BB-CC5A-37C9-46AE09336A48}"/>
              </a:ext>
            </a:extLst>
          </p:cNvPr>
          <p:cNvGrpSpPr/>
          <p:nvPr/>
        </p:nvGrpSpPr>
        <p:grpSpPr>
          <a:xfrm>
            <a:off x="725655" y="167639"/>
            <a:ext cx="1203158" cy="740861"/>
            <a:chOff x="725655" y="167639"/>
            <a:chExt cx="1203158" cy="7408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角丸四角形 3">
              <a:extLst>
                <a:ext uri="{FF2B5EF4-FFF2-40B4-BE49-F238E27FC236}">
                  <a16:creationId xmlns:a16="http://schemas.microsoft.com/office/drawing/2014/main" id="{FF75CAB2-B2EB-5619-D23D-07E7AD2542AD}"/>
                </a:ext>
              </a:extLst>
            </p:cNvPr>
            <p:cNvSpPr/>
            <p:nvPr/>
          </p:nvSpPr>
          <p:spPr>
            <a:xfrm>
              <a:off x="725655" y="177228"/>
              <a:ext cx="1203158" cy="7312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724AAAD5-AB57-5D17-23CE-8D7BFE4086D3}"/>
                </a:ext>
              </a:extLst>
            </p:cNvPr>
            <p:cNvSpPr/>
            <p:nvPr/>
          </p:nvSpPr>
          <p:spPr>
            <a:xfrm>
              <a:off x="1072274" y="342515"/>
              <a:ext cx="835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ワーク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DB3AE83-1F6D-7383-B722-8EF20422F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/>
          </p:blipFill>
          <p:spPr>
            <a:xfrm>
              <a:off x="817315" y="167639"/>
              <a:ext cx="509919" cy="688417"/>
            </a:xfrm>
            <a:prstGeom prst="rect">
              <a:avLst/>
            </a:prstGeom>
          </p:spPr>
        </p:pic>
      </p:grpSp>
      <p:sp>
        <p:nvSpPr>
          <p:cNvPr id="27" name="右矢印 26">
            <a:extLst>
              <a:ext uri="{FF2B5EF4-FFF2-40B4-BE49-F238E27FC236}">
                <a16:creationId xmlns:a16="http://schemas.microsoft.com/office/drawing/2014/main" id="{8CCEB4D7-253D-4593-9CE2-C64E533ABD8C}"/>
              </a:ext>
            </a:extLst>
          </p:cNvPr>
          <p:cNvSpPr/>
          <p:nvPr/>
        </p:nvSpPr>
        <p:spPr>
          <a:xfrm>
            <a:off x="1641475" y="2185988"/>
            <a:ext cx="1379538" cy="3889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39D4EAE1-3848-C0C0-236A-33D6BA51D4C7}"/>
              </a:ext>
            </a:extLst>
          </p:cNvPr>
          <p:cNvSpPr/>
          <p:nvPr/>
        </p:nvSpPr>
        <p:spPr>
          <a:xfrm>
            <a:off x="1776413" y="2151063"/>
            <a:ext cx="898525" cy="458787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C2BF9300-D918-87A8-EDA2-0DD6C6914B57}"/>
              </a:ext>
            </a:extLst>
          </p:cNvPr>
          <p:cNvSpPr/>
          <p:nvPr/>
        </p:nvSpPr>
        <p:spPr>
          <a:xfrm>
            <a:off x="3806825" y="2185988"/>
            <a:ext cx="1379538" cy="3889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BB620A8F-8783-9C1F-1040-1DC8A1F78D3F}"/>
              </a:ext>
            </a:extLst>
          </p:cNvPr>
          <p:cNvSpPr/>
          <p:nvPr/>
        </p:nvSpPr>
        <p:spPr>
          <a:xfrm>
            <a:off x="3943350" y="2151063"/>
            <a:ext cx="898525" cy="458787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095D3F95-07F9-6AA7-E0E6-614E6D8596F1}"/>
              </a:ext>
            </a:extLst>
          </p:cNvPr>
          <p:cNvSpPr/>
          <p:nvPr/>
        </p:nvSpPr>
        <p:spPr>
          <a:xfrm>
            <a:off x="388938" y="2971800"/>
            <a:ext cx="1387475" cy="46037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CA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A9C47000-6860-CDD7-60E0-CF43A92C4EED}"/>
              </a:ext>
            </a:extLst>
          </p:cNvPr>
          <p:cNvSpPr/>
          <p:nvPr/>
        </p:nvSpPr>
        <p:spPr>
          <a:xfrm>
            <a:off x="2705100" y="2963863"/>
            <a:ext cx="1389063" cy="4603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A4CC1525-4763-0112-20D2-39D97D5A5864}"/>
              </a:ext>
            </a:extLst>
          </p:cNvPr>
          <p:cNvSpPr/>
          <p:nvPr/>
        </p:nvSpPr>
        <p:spPr>
          <a:xfrm>
            <a:off x="4805363" y="2974975"/>
            <a:ext cx="2462212" cy="46037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sz="2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制作販売会社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92C9585-63F1-3C53-5497-83142C8EF1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83425" y="1050925"/>
            <a:ext cx="1512888" cy="1317625"/>
            <a:chOff x="6921550" y="1555678"/>
            <a:chExt cx="1802777" cy="157003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6C8892F-C3C3-BAEC-BE1E-028512646E0E}"/>
                </a:ext>
              </a:extLst>
            </p:cNvPr>
            <p:cNvSpPr txBox="1"/>
            <p:nvPr/>
          </p:nvSpPr>
          <p:spPr>
            <a:xfrm>
              <a:off x="7574182" y="1555678"/>
              <a:ext cx="1150145" cy="157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ja-JP" altLang="en-US" sz="9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？</a:t>
              </a:r>
            </a:p>
          </p:txBody>
        </p:sp>
        <p:sp>
          <p:nvSpPr>
            <p:cNvPr id="7" name="右矢印 6">
              <a:extLst>
                <a:ext uri="{FF2B5EF4-FFF2-40B4-BE49-F238E27FC236}">
                  <a16:creationId xmlns:a16="http://schemas.microsoft.com/office/drawing/2014/main" id="{5E8ECD71-8753-4AC9-0865-665B69C118F6}"/>
                </a:ext>
              </a:extLst>
            </p:cNvPr>
            <p:cNvSpPr/>
            <p:nvPr/>
          </p:nvSpPr>
          <p:spPr>
            <a:xfrm rot="20625814">
              <a:off x="6921550" y="2422036"/>
              <a:ext cx="1025294" cy="45966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DA62E90-4605-DF04-3729-C06AB681F9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83425" y="2208213"/>
            <a:ext cx="1522413" cy="1317625"/>
            <a:chOff x="6921550" y="2783764"/>
            <a:chExt cx="1813018" cy="157003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D625DC5-56D4-EDD5-CE69-CBCDDBF0A4C8}"/>
                </a:ext>
              </a:extLst>
            </p:cNvPr>
            <p:cNvSpPr txBox="1"/>
            <p:nvPr/>
          </p:nvSpPr>
          <p:spPr>
            <a:xfrm>
              <a:off x="7583235" y="2783764"/>
              <a:ext cx="1151333" cy="1570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ja-JP" altLang="en-US" sz="9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？</a:t>
              </a:r>
            </a:p>
          </p:txBody>
        </p:sp>
        <p:sp>
          <p:nvSpPr>
            <p:cNvPr id="38" name="右矢印 37">
              <a:extLst>
                <a:ext uri="{FF2B5EF4-FFF2-40B4-BE49-F238E27FC236}">
                  <a16:creationId xmlns:a16="http://schemas.microsoft.com/office/drawing/2014/main" id="{008D87CA-A0C0-537D-D10D-101035E6775D}"/>
                </a:ext>
              </a:extLst>
            </p:cNvPr>
            <p:cNvSpPr/>
            <p:nvPr/>
          </p:nvSpPr>
          <p:spPr>
            <a:xfrm rot="1258294">
              <a:off x="6921550" y="3283150"/>
              <a:ext cx="1024667" cy="461553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19472" name="図 9">
            <a:extLst>
              <a:ext uri="{FF2B5EF4-FFF2-40B4-BE49-F238E27FC236}">
                <a16:creationId xmlns:a16="http://schemas.microsoft.com/office/drawing/2014/main" id="{B532695E-37A3-5405-EB28-39A174EDF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909763"/>
            <a:ext cx="13096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D9E945B-8477-0C73-8617-0A8B3CAB9B81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5624513"/>
            <a:ext cx="5148263" cy="938212"/>
            <a:chOff x="633411" y="5554804"/>
            <a:chExt cx="5148000" cy="937867"/>
          </a:xfrm>
        </p:grpSpPr>
        <p:sp>
          <p:nvSpPr>
            <p:cNvPr id="25" name="角丸四角形 24">
              <a:extLst>
                <a:ext uri="{FF2B5EF4-FFF2-40B4-BE49-F238E27FC236}">
                  <a16:creationId xmlns:a16="http://schemas.microsoft.com/office/drawing/2014/main" id="{EC67297C-75F8-D5CA-3FB2-DAF7422518AD}"/>
                </a:ext>
              </a:extLst>
            </p:cNvPr>
            <p:cNvSpPr/>
            <p:nvPr/>
          </p:nvSpPr>
          <p:spPr>
            <a:xfrm>
              <a:off x="633411" y="5719843"/>
              <a:ext cx="5148000" cy="633179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ワークシート</a:t>
              </a: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1.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①に記入しよう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D475121-229C-D24A-AFEA-F35DC8B0F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7391" y="5554804"/>
              <a:ext cx="492100" cy="9378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E60CE9-5E00-E0EA-207E-8DC9A5630B20}"/>
              </a:ext>
            </a:extLst>
          </p:cNvPr>
          <p:cNvSpPr/>
          <p:nvPr/>
        </p:nvSpPr>
        <p:spPr>
          <a:xfrm>
            <a:off x="215900" y="131763"/>
            <a:ext cx="8699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の制作や販売にかかわる企業や個人</a:t>
            </a: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C6B83F32-9F1E-D02B-CCD5-644FF7FF01C0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008063"/>
            <a:ext cx="3322638" cy="2227262"/>
            <a:chOff x="385048" y="1112903"/>
            <a:chExt cx="3321768" cy="2227707"/>
          </a:xfrm>
        </p:grpSpPr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69F72A04-E859-57F8-36B8-678A2BC544D1}"/>
                </a:ext>
              </a:extLst>
            </p:cNvPr>
            <p:cNvCxnSpPr/>
            <p:nvPr/>
          </p:nvCxnSpPr>
          <p:spPr>
            <a:xfrm flipH="1" flipV="1">
              <a:off x="1972132" y="2171977"/>
              <a:ext cx="1734684" cy="1168633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34CA4AA7-7CE7-DE2E-F4E4-DF7EEA2E5F0E}"/>
                </a:ext>
              </a:extLst>
            </p:cNvPr>
            <p:cNvSpPr/>
            <p:nvPr/>
          </p:nvSpPr>
          <p:spPr>
            <a:xfrm>
              <a:off x="385048" y="1112903"/>
              <a:ext cx="2561352" cy="15128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プロ</a:t>
              </a:r>
              <a:endParaRPr lang="en-US" altLang="ja-JP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デューサー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AD870DBD-CA3F-E4E2-695A-86301894781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969963"/>
            <a:ext cx="1616075" cy="2646362"/>
            <a:chOff x="4441836" y="1113907"/>
            <a:chExt cx="1616075" cy="2646872"/>
          </a:xfrm>
        </p:grpSpPr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9425C264-BFB5-1FB5-39A8-B16D4597739F}"/>
                </a:ext>
              </a:extLst>
            </p:cNvPr>
            <p:cNvCxnSpPr/>
            <p:nvPr/>
          </p:nvCxnSpPr>
          <p:spPr>
            <a:xfrm flipV="1">
              <a:off x="5118111" y="1774434"/>
              <a:ext cx="101600" cy="1986345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円/楕円 55">
              <a:extLst>
                <a:ext uri="{FF2B5EF4-FFF2-40B4-BE49-F238E27FC236}">
                  <a16:creationId xmlns:a16="http://schemas.microsoft.com/office/drawing/2014/main" id="{335E7C65-67C8-E45A-945E-997F9EDE0EAC}"/>
                </a:ext>
              </a:extLst>
            </p:cNvPr>
            <p:cNvSpPr/>
            <p:nvPr/>
          </p:nvSpPr>
          <p:spPr>
            <a:xfrm>
              <a:off x="4441836" y="1113907"/>
              <a:ext cx="1616075" cy="128980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カメラ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マン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F526B33-9B04-18A1-159C-F6D84D02AE97}"/>
              </a:ext>
            </a:extLst>
          </p:cNvPr>
          <p:cNvGrpSpPr>
            <a:grpSpLocks/>
          </p:cNvGrpSpPr>
          <p:nvPr/>
        </p:nvGrpSpPr>
        <p:grpSpPr bwMode="auto">
          <a:xfrm>
            <a:off x="2644775" y="1390650"/>
            <a:ext cx="1901825" cy="2206625"/>
            <a:chOff x="3037854" y="1006268"/>
            <a:chExt cx="1901547" cy="2206378"/>
          </a:xfrm>
        </p:grpSpPr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45A605FA-EAFD-757F-48B8-30A30B3753A5}"/>
                </a:ext>
              </a:extLst>
            </p:cNvPr>
            <p:cNvCxnSpPr/>
            <p:nvPr/>
          </p:nvCxnSpPr>
          <p:spPr>
            <a:xfrm flipH="1" flipV="1">
              <a:off x="3721967" y="1652309"/>
              <a:ext cx="1217434" cy="1560337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/楕円 56">
              <a:extLst>
                <a:ext uri="{FF2B5EF4-FFF2-40B4-BE49-F238E27FC236}">
                  <a16:creationId xmlns:a16="http://schemas.microsoft.com/office/drawing/2014/main" id="{CF409C89-DA60-D3B0-43B3-DACBF2637DDD}"/>
                </a:ext>
              </a:extLst>
            </p:cNvPr>
            <p:cNvSpPr/>
            <p:nvPr/>
          </p:nvSpPr>
          <p:spPr>
            <a:xfrm>
              <a:off x="3037854" y="1006268"/>
              <a:ext cx="1352550" cy="1031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6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照明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00AADF91-A188-596D-418F-16F3BDD8054C}"/>
              </a:ext>
            </a:extLst>
          </p:cNvPr>
          <p:cNvGrpSpPr>
            <a:grpSpLocks/>
          </p:cNvGrpSpPr>
          <p:nvPr/>
        </p:nvGrpSpPr>
        <p:grpSpPr bwMode="auto">
          <a:xfrm>
            <a:off x="1055688" y="2743200"/>
            <a:ext cx="3409950" cy="1031875"/>
            <a:chOff x="1040004" y="2512089"/>
            <a:chExt cx="3409958" cy="1031875"/>
          </a:xfrm>
        </p:grpSpPr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96C9A013-FF16-4A18-C67A-F4563E9850EF}"/>
                </a:ext>
              </a:extLst>
            </p:cNvPr>
            <p:cNvCxnSpPr/>
            <p:nvPr/>
          </p:nvCxnSpPr>
          <p:spPr>
            <a:xfrm>
              <a:off x="1697231" y="3048664"/>
              <a:ext cx="2752731" cy="37465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2F97A652-8358-4294-778E-228B5BBCCE59}"/>
                </a:ext>
              </a:extLst>
            </p:cNvPr>
            <p:cNvSpPr/>
            <p:nvPr/>
          </p:nvSpPr>
          <p:spPr>
            <a:xfrm>
              <a:off x="1040004" y="2512089"/>
              <a:ext cx="1169294" cy="1031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6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監督</a:t>
              </a: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7CD7056-5D05-FD90-48E9-D63AA577B181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3805238"/>
            <a:ext cx="2657475" cy="2801937"/>
            <a:chOff x="3236912" y="3729310"/>
            <a:chExt cx="2657475" cy="2800529"/>
          </a:xfrm>
        </p:grpSpPr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6D91576A-8094-68F4-89EF-8869911A3CB9}"/>
                </a:ext>
              </a:extLst>
            </p:cNvPr>
            <p:cNvCxnSpPr/>
            <p:nvPr/>
          </p:nvCxnSpPr>
          <p:spPr>
            <a:xfrm flipV="1">
              <a:off x="4521199" y="3729310"/>
              <a:ext cx="200025" cy="1740612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円/楕円 59">
              <a:extLst>
                <a:ext uri="{FF2B5EF4-FFF2-40B4-BE49-F238E27FC236}">
                  <a16:creationId xmlns:a16="http://schemas.microsoft.com/office/drawing/2014/main" id="{D70889E8-EDCB-C08B-562D-C9D93B7D0283}"/>
                </a:ext>
              </a:extLst>
            </p:cNvPr>
            <p:cNvSpPr/>
            <p:nvPr/>
          </p:nvSpPr>
          <p:spPr>
            <a:xfrm>
              <a:off x="3236912" y="5184743"/>
              <a:ext cx="2657475" cy="134509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宣伝する人</a:t>
              </a: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03211E17-AF2E-C494-67F4-0F27DDFD8B51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775075"/>
            <a:ext cx="4148137" cy="1150938"/>
            <a:chOff x="385048" y="3774305"/>
            <a:chExt cx="4149050" cy="1151794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BCE60554-C624-8E06-8E53-C2453D5816BD}"/>
                </a:ext>
              </a:extLst>
            </p:cNvPr>
            <p:cNvCxnSpPr/>
            <p:nvPr/>
          </p:nvCxnSpPr>
          <p:spPr>
            <a:xfrm flipV="1">
              <a:off x="2441312" y="3774305"/>
              <a:ext cx="2092786" cy="667246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円/楕円 60">
              <a:extLst>
                <a:ext uri="{FF2B5EF4-FFF2-40B4-BE49-F238E27FC236}">
                  <a16:creationId xmlns:a16="http://schemas.microsoft.com/office/drawing/2014/main" id="{AE3B3F0F-95E2-93AE-765D-C285BBE146FA}"/>
                </a:ext>
              </a:extLst>
            </p:cNvPr>
            <p:cNvSpPr/>
            <p:nvPr/>
          </p:nvSpPr>
          <p:spPr>
            <a:xfrm>
              <a:off x="385048" y="3894224"/>
              <a:ext cx="2657475" cy="1031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スタイリスト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3AAC3DE7-3149-E1B4-7D72-C10CE1567DB4}"/>
              </a:ext>
            </a:extLst>
          </p:cNvPr>
          <p:cNvGrpSpPr>
            <a:grpSpLocks/>
          </p:cNvGrpSpPr>
          <p:nvPr/>
        </p:nvGrpSpPr>
        <p:grpSpPr bwMode="auto">
          <a:xfrm>
            <a:off x="5064125" y="2085975"/>
            <a:ext cx="3937000" cy="1577975"/>
            <a:chOff x="5103334" y="1763053"/>
            <a:chExt cx="3937215" cy="1577557"/>
          </a:xfrm>
        </p:grpSpPr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AF483F37-8AE7-D0E3-F3F2-0B2101264EB7}"/>
                </a:ext>
              </a:extLst>
            </p:cNvPr>
            <p:cNvCxnSpPr/>
            <p:nvPr/>
          </p:nvCxnSpPr>
          <p:spPr>
            <a:xfrm flipV="1">
              <a:off x="5103334" y="2547070"/>
              <a:ext cx="1860652" cy="636419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円/楕円 61">
              <a:extLst>
                <a:ext uri="{FF2B5EF4-FFF2-40B4-BE49-F238E27FC236}">
                  <a16:creationId xmlns:a16="http://schemas.microsoft.com/office/drawing/2014/main" id="{C6157097-5F94-B3F7-5CF2-8AD26790C13C}"/>
                </a:ext>
              </a:extLst>
            </p:cNvPr>
            <p:cNvSpPr/>
            <p:nvPr/>
          </p:nvSpPr>
          <p:spPr>
            <a:xfrm>
              <a:off x="5687749" y="1763053"/>
              <a:ext cx="3352800" cy="157755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パッケージのデザイナー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C355499D-2298-22D0-CFEC-689789EFC280}"/>
              </a:ext>
            </a:extLst>
          </p:cNvPr>
          <p:cNvGrpSpPr>
            <a:grpSpLocks/>
          </p:cNvGrpSpPr>
          <p:nvPr/>
        </p:nvGrpSpPr>
        <p:grpSpPr bwMode="auto">
          <a:xfrm>
            <a:off x="5316538" y="3602038"/>
            <a:ext cx="3552825" cy="1741487"/>
            <a:chOff x="5163306" y="3354117"/>
            <a:chExt cx="3552080" cy="1741587"/>
          </a:xfrm>
        </p:grpSpPr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90F8FFFE-3D65-3282-42DA-348D72B0FDA7}"/>
                </a:ext>
              </a:extLst>
            </p:cNvPr>
            <p:cNvCxnSpPr/>
            <p:nvPr/>
          </p:nvCxnSpPr>
          <p:spPr>
            <a:xfrm>
              <a:off x="5163306" y="3704974"/>
              <a:ext cx="1641131" cy="536606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円/楕円 62">
              <a:extLst>
                <a:ext uri="{FF2B5EF4-FFF2-40B4-BE49-F238E27FC236}">
                  <a16:creationId xmlns:a16="http://schemas.microsoft.com/office/drawing/2014/main" id="{F2DA5A3E-C15B-C95C-5C8A-D668ABC436F3}"/>
                </a:ext>
              </a:extLst>
            </p:cNvPr>
            <p:cNvSpPr/>
            <p:nvPr/>
          </p:nvSpPr>
          <p:spPr>
            <a:xfrm>
              <a:off x="6057911" y="3354117"/>
              <a:ext cx="2657475" cy="174158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宣伝用の映像を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つくる会社</a:t>
              </a: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74737223-2426-FDC1-3033-A4E7C32AD4EC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3894138"/>
            <a:ext cx="3978275" cy="2509837"/>
            <a:chOff x="486569" y="3894224"/>
            <a:chExt cx="3979816" cy="2509135"/>
          </a:xfrm>
        </p:grpSpPr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5EE7C81-625A-C1C1-ADF6-8968DCFFACAB}"/>
                </a:ext>
              </a:extLst>
            </p:cNvPr>
            <p:cNvCxnSpPr/>
            <p:nvPr/>
          </p:nvCxnSpPr>
          <p:spPr>
            <a:xfrm flipV="1">
              <a:off x="2549530" y="3894224"/>
              <a:ext cx="1916855" cy="1680692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円/楕円 63">
              <a:extLst>
                <a:ext uri="{FF2B5EF4-FFF2-40B4-BE49-F238E27FC236}">
                  <a16:creationId xmlns:a16="http://schemas.microsoft.com/office/drawing/2014/main" id="{B2992E3A-A3CA-41EE-9CC4-60CE856AF989}"/>
                </a:ext>
              </a:extLst>
            </p:cNvPr>
            <p:cNvSpPr/>
            <p:nvPr/>
          </p:nvSpPr>
          <p:spPr>
            <a:xfrm>
              <a:off x="486569" y="5000008"/>
              <a:ext cx="2657475" cy="140335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プレスする</a:t>
              </a:r>
              <a:b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25E95C96-079B-E4A6-2D8A-919EEF25459E}"/>
              </a:ext>
            </a:extLst>
          </p:cNvPr>
          <p:cNvGrpSpPr>
            <a:grpSpLocks/>
          </p:cNvGrpSpPr>
          <p:nvPr/>
        </p:nvGrpSpPr>
        <p:grpSpPr bwMode="auto">
          <a:xfrm>
            <a:off x="4681538" y="3989388"/>
            <a:ext cx="4029075" cy="2678112"/>
            <a:chOff x="4769809" y="3850868"/>
            <a:chExt cx="4028116" cy="2678971"/>
          </a:xfrm>
        </p:grpSpPr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F762E20C-5D4B-C536-D6F1-FD9F5D4A5529}"/>
                </a:ext>
              </a:extLst>
            </p:cNvPr>
            <p:cNvCxnSpPr/>
            <p:nvPr/>
          </p:nvCxnSpPr>
          <p:spPr>
            <a:xfrm>
              <a:off x="4769809" y="3850868"/>
              <a:ext cx="2168009" cy="1919903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円/楕円 64">
              <a:extLst>
                <a:ext uri="{FF2B5EF4-FFF2-40B4-BE49-F238E27FC236}">
                  <a16:creationId xmlns:a16="http://schemas.microsoft.com/office/drawing/2014/main" id="{5134C64A-3061-7297-24AD-3BDCECE47094}"/>
                </a:ext>
              </a:extLst>
            </p:cNvPr>
            <p:cNvSpPr/>
            <p:nvPr/>
          </p:nvSpPr>
          <p:spPr>
            <a:xfrm>
              <a:off x="6064250" y="5055018"/>
              <a:ext cx="2733675" cy="14748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をお店に輸送する会社</a:t>
              </a:r>
            </a:p>
          </p:txBody>
        </p:sp>
      </p:grpSp>
      <p:sp>
        <p:nvSpPr>
          <p:cNvPr id="42" name="コンテンツ プレースホルダー 5">
            <a:extLst>
              <a:ext uri="{FF2B5EF4-FFF2-40B4-BE49-F238E27FC236}">
                <a16:creationId xmlns:a16="http://schemas.microsoft.com/office/drawing/2014/main" id="{480603CE-D0E4-2179-F16C-97DCD9980A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900" y="5144667"/>
            <a:ext cx="8699500" cy="1325562"/>
          </a:xfrm>
          <a:gradFill>
            <a:gsLst>
              <a:gs pos="92000">
                <a:srgbClr val="FF6600"/>
              </a:gs>
              <a:gs pos="8000">
                <a:srgbClr val="FF6600"/>
              </a:gs>
              <a:gs pos="1361">
                <a:srgbClr val="FF6600">
                  <a:alpha val="0"/>
                </a:srgbClr>
              </a:gs>
              <a:gs pos="100000">
                <a:srgbClr val="FF66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企業が商品を作って提供するまでに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たくさんの会社や人がかかわっている</a:t>
            </a: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905F39D6-2E93-73DC-5155-D5EE34F97B28}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1081088"/>
            <a:ext cx="2751138" cy="2552700"/>
            <a:chOff x="1005970" y="2160334"/>
            <a:chExt cx="2750226" cy="2552068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3D317BD-96AC-48B1-A070-FD3B871BB2C3}"/>
                </a:ext>
              </a:extLst>
            </p:cNvPr>
            <p:cNvCxnSpPr/>
            <p:nvPr/>
          </p:nvCxnSpPr>
          <p:spPr>
            <a:xfrm flipH="1">
              <a:off x="1005970" y="2830093"/>
              <a:ext cx="1937695" cy="1882309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E022E393-7D63-940C-120C-D6E8E56CE305}"/>
                </a:ext>
              </a:extLst>
            </p:cNvPr>
            <p:cNvSpPr/>
            <p:nvPr/>
          </p:nvSpPr>
          <p:spPr>
            <a:xfrm>
              <a:off x="2401037" y="2160334"/>
              <a:ext cx="1355159" cy="1031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600" b="1" dirty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音響</a:t>
              </a:r>
            </a:p>
          </p:txBody>
        </p:sp>
      </p:grpSp>
      <p:grpSp>
        <p:nvGrpSpPr>
          <p:cNvPr id="21521" name="グループ化 75">
            <a:extLst>
              <a:ext uri="{FF2B5EF4-FFF2-40B4-BE49-F238E27FC236}">
                <a16:creationId xmlns:a16="http://schemas.microsoft.com/office/drawing/2014/main" id="{9DE00C02-555A-79ED-5D8D-A78B3E4B725B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2509838"/>
            <a:ext cx="2630487" cy="2630487"/>
            <a:chOff x="3230883" y="2509769"/>
            <a:chExt cx="2630902" cy="2630902"/>
          </a:xfrm>
        </p:grpSpPr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6C5798E2-E6B9-54BF-34EF-CBFCF674CFEF}"/>
                </a:ext>
              </a:extLst>
            </p:cNvPr>
            <p:cNvSpPr/>
            <p:nvPr/>
          </p:nvSpPr>
          <p:spPr>
            <a:xfrm>
              <a:off x="3230883" y="2509769"/>
              <a:ext cx="2630902" cy="2630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21525" name="図 2">
              <a:extLst>
                <a:ext uri="{FF2B5EF4-FFF2-40B4-BE49-F238E27FC236}">
                  <a16:creationId xmlns:a16="http://schemas.microsoft.com/office/drawing/2014/main" id="{C736E7E3-8DE1-8D02-10D2-24F91E26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160" y="2774123"/>
              <a:ext cx="18827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角丸四角形 53">
              <a:extLst>
                <a:ext uri="{FF2B5EF4-FFF2-40B4-BE49-F238E27FC236}">
                  <a16:creationId xmlns:a16="http://schemas.microsoft.com/office/drawing/2014/main" id="{93860D24-D817-21F0-0051-6E1CAEC0F344}"/>
                </a:ext>
              </a:extLst>
            </p:cNvPr>
            <p:cNvSpPr/>
            <p:nvPr/>
          </p:nvSpPr>
          <p:spPr>
            <a:xfrm>
              <a:off x="3405536" y="4016544"/>
              <a:ext cx="2289536" cy="914544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DVD</a:t>
              </a:r>
              <a:r>
                <a:rPr lang="ja-JP" altLang="en-US" sz="2400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制作</a:t>
              </a:r>
              <a:endPara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販売会社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588587BF-0A10-201A-34E7-E60F62D3E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00063" y="1868488"/>
            <a:ext cx="8267700" cy="2160587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「預金」と「貸出」によって生み出されるお金の流れは、社会にどのような影響を</a:t>
            </a:r>
            <a:br>
              <a:rPr lang="en-US" altLang="ja-JP" sz="4800" dirty="0">
                <a:solidFill>
                  <a:srgbClr val="719E34"/>
                </a:solidFill>
                <a:cs typeface="+mn-cs"/>
              </a:rPr>
            </a:br>
            <a:r>
              <a:rPr lang="ja-JP" altLang="en-US" sz="4800" dirty="0">
                <a:solidFill>
                  <a:srgbClr val="719E34"/>
                </a:solidFill>
                <a:cs typeface="+mn-cs"/>
              </a:rPr>
              <a:t>与えるのだろう？</a:t>
            </a:r>
          </a:p>
        </p:txBody>
      </p:sp>
      <p:pic>
        <p:nvPicPr>
          <p:cNvPr id="23555" name="図 6">
            <a:extLst>
              <a:ext uri="{FF2B5EF4-FFF2-40B4-BE49-F238E27FC236}">
                <a16:creationId xmlns:a16="http://schemas.microsoft.com/office/drawing/2014/main" id="{D12A7A8C-3AB4-6E2B-3772-6639C6FE4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476750"/>
            <a:ext cx="18907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コンテンツ プレースホルダー 5">
            <a:extLst>
              <a:ext uri="{FF2B5EF4-FFF2-40B4-BE49-F238E27FC236}">
                <a16:creationId xmlns:a16="http://schemas.microsoft.com/office/drawing/2014/main" id="{80D68503-7B7F-5931-587B-3999FC851269}"/>
              </a:ext>
            </a:extLst>
          </p:cNvPr>
          <p:cNvSpPr txBox="1">
            <a:spLocks/>
          </p:cNvSpPr>
          <p:nvPr/>
        </p:nvSpPr>
        <p:spPr bwMode="auto">
          <a:xfrm>
            <a:off x="420688" y="1479550"/>
            <a:ext cx="83915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あなたが銀行にお金を預けると、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どのようなメリット・デメリットが</a:t>
            </a:r>
            <a:br>
              <a:rPr lang="en-US" altLang="ja-JP" sz="3600" b="1"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600" b="1">
                <a:latin typeface="メイリオ" panose="020B0604030504040204" pitchFamily="34" charset="-128"/>
                <a:ea typeface="メイリオ" panose="020B0604030504040204" pitchFamily="34" charset="-128"/>
              </a:rPr>
              <a:t>あるのだろう？</a:t>
            </a:r>
            <a:endParaRPr lang="en-US" altLang="ja-JP" sz="3600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F9036D9-4EA5-CCD6-A78D-BB5A6D13FD3A}"/>
              </a:ext>
            </a:extLst>
          </p:cNvPr>
          <p:cNvSpPr/>
          <p:nvPr/>
        </p:nvSpPr>
        <p:spPr>
          <a:xfrm>
            <a:off x="1990725" y="106363"/>
            <a:ext cx="6961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預金のメリット・デメリットを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考えよう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6994BC2-3EC5-5BFC-4B46-E1E404A7F5D1}"/>
              </a:ext>
            </a:extLst>
          </p:cNvPr>
          <p:cNvGrpSpPr/>
          <p:nvPr/>
        </p:nvGrpSpPr>
        <p:grpSpPr>
          <a:xfrm>
            <a:off x="725655" y="125130"/>
            <a:ext cx="1203158" cy="851176"/>
            <a:chOff x="725655" y="163630"/>
            <a:chExt cx="1203158" cy="851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E8CB07C9-854A-6546-25B0-3777EE9083D5}"/>
                </a:ext>
              </a:extLst>
            </p:cNvPr>
            <p:cNvSpPr/>
            <p:nvPr/>
          </p:nvSpPr>
          <p:spPr>
            <a:xfrm>
              <a:off x="725655" y="177228"/>
              <a:ext cx="1203158" cy="8375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33CB53D-ABAE-679B-71E2-64E87C998F59}"/>
                </a:ext>
              </a:extLst>
            </p:cNvPr>
            <p:cNvSpPr/>
            <p:nvPr/>
          </p:nvSpPr>
          <p:spPr>
            <a:xfrm>
              <a:off x="1072274" y="444500"/>
              <a:ext cx="835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ワーク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B90C5E3-701B-D19D-1D7F-F25643ADB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/>
          </p:blipFill>
          <p:spPr>
            <a:xfrm>
              <a:off x="817315" y="163630"/>
              <a:ext cx="509919" cy="794412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2771326-F948-C54E-84A7-679248C83596}"/>
              </a:ext>
            </a:extLst>
          </p:cNvPr>
          <p:cNvGrpSpPr>
            <a:grpSpLocks/>
          </p:cNvGrpSpPr>
          <p:nvPr/>
        </p:nvGrpSpPr>
        <p:grpSpPr bwMode="auto">
          <a:xfrm>
            <a:off x="2212975" y="5624513"/>
            <a:ext cx="5148263" cy="938212"/>
            <a:chOff x="633413" y="5554804"/>
            <a:chExt cx="5148000" cy="937867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E4125177-5C4D-3111-892C-A4CBC461080D}"/>
                </a:ext>
              </a:extLst>
            </p:cNvPr>
            <p:cNvSpPr/>
            <p:nvPr/>
          </p:nvSpPr>
          <p:spPr>
            <a:xfrm>
              <a:off x="633413" y="5719843"/>
              <a:ext cx="5148000" cy="633179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ワークシート</a:t>
              </a: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1.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②に記入しよう</a:t>
              </a: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E09673A-FA88-6FF3-53C4-322553642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93" y="5554804"/>
              <a:ext cx="492100" cy="9378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5606" name="図 5">
            <a:extLst>
              <a:ext uri="{FF2B5EF4-FFF2-40B4-BE49-F238E27FC236}">
                <a16:creationId xmlns:a16="http://schemas.microsoft.com/office/drawing/2014/main" id="{5B3499C2-055D-BFAE-D9BD-E12AE4AB8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3284538"/>
            <a:ext cx="11477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図 2">
            <a:extLst>
              <a:ext uri="{FF2B5EF4-FFF2-40B4-BE49-F238E27FC236}">
                <a16:creationId xmlns:a16="http://schemas.microsoft.com/office/drawing/2014/main" id="{52781FDF-03F3-E96B-4870-12DAE9D13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325813"/>
            <a:ext cx="23241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右矢印 30">
            <a:extLst>
              <a:ext uri="{FF2B5EF4-FFF2-40B4-BE49-F238E27FC236}">
                <a16:creationId xmlns:a16="http://schemas.microsoft.com/office/drawing/2014/main" id="{2DC5373E-BB64-5EF8-983F-2900B081FACD}"/>
              </a:ext>
            </a:extLst>
          </p:cNvPr>
          <p:cNvSpPr/>
          <p:nvPr/>
        </p:nvSpPr>
        <p:spPr>
          <a:xfrm>
            <a:off x="1985963" y="3811588"/>
            <a:ext cx="1489075" cy="481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CDDD2B52-5CE5-3031-4792-826C4D2B9AF3}"/>
              </a:ext>
            </a:extLst>
          </p:cNvPr>
          <p:cNvSpPr/>
          <p:nvPr/>
        </p:nvSpPr>
        <p:spPr>
          <a:xfrm>
            <a:off x="2154238" y="3768725"/>
            <a:ext cx="906462" cy="5651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6CC0977B-7B60-C401-C8E5-FB8293C0A7C3}"/>
              </a:ext>
            </a:extLst>
          </p:cNvPr>
          <p:cNvSpPr/>
          <p:nvPr/>
        </p:nvSpPr>
        <p:spPr>
          <a:xfrm>
            <a:off x="4960938" y="3811588"/>
            <a:ext cx="1401762" cy="48101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DCDFF6F3-1D27-A8C2-4E54-E6DE74063076}"/>
              </a:ext>
            </a:extLst>
          </p:cNvPr>
          <p:cNvSpPr/>
          <p:nvPr/>
        </p:nvSpPr>
        <p:spPr>
          <a:xfrm>
            <a:off x="5106988" y="3768725"/>
            <a:ext cx="887412" cy="565150"/>
          </a:xfrm>
          <a:prstGeom prst="roundRect">
            <a:avLst>
              <a:gd name="adj" fmla="val 3019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貸出</a:t>
            </a:r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67B976FB-3DC3-2B23-1A0C-0B2234AAEADC}"/>
              </a:ext>
            </a:extLst>
          </p:cNvPr>
          <p:cNvSpPr/>
          <p:nvPr/>
        </p:nvSpPr>
        <p:spPr>
          <a:xfrm>
            <a:off x="439738" y="4781550"/>
            <a:ext cx="1714500" cy="569913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CA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92BFD338-AC24-AB7C-A133-8AC7A1751447}"/>
              </a:ext>
            </a:extLst>
          </p:cNvPr>
          <p:cNvSpPr/>
          <p:nvPr/>
        </p:nvSpPr>
        <p:spPr>
          <a:xfrm>
            <a:off x="3101975" y="4772025"/>
            <a:ext cx="1714500" cy="5683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4A1D5B9F-E1DA-7BB8-1E4C-B91D90AC927B}"/>
              </a:ext>
            </a:extLst>
          </p:cNvPr>
          <p:cNvSpPr/>
          <p:nvPr/>
        </p:nvSpPr>
        <p:spPr>
          <a:xfrm>
            <a:off x="6032500" y="4781550"/>
            <a:ext cx="2828925" cy="5588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sz="2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制作販売会社</a:t>
            </a: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E99E3393-A818-7B7D-9DF8-2CFFAC3C42BB}"/>
              </a:ext>
            </a:extLst>
          </p:cNvPr>
          <p:cNvSpPr/>
          <p:nvPr/>
        </p:nvSpPr>
        <p:spPr>
          <a:xfrm>
            <a:off x="327025" y="3181350"/>
            <a:ext cx="4633913" cy="2339975"/>
          </a:xfrm>
          <a:prstGeom prst="roundRect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5616" name="図 23">
            <a:extLst>
              <a:ext uri="{FF2B5EF4-FFF2-40B4-BE49-F238E27FC236}">
                <a16:creationId xmlns:a16="http://schemas.microsoft.com/office/drawing/2014/main" id="{2420079E-9FBC-CFE0-D67E-824287B50C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95675"/>
            <a:ext cx="16954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28">
            <a:extLst>
              <a:ext uri="{FF2B5EF4-FFF2-40B4-BE49-F238E27FC236}">
                <a16:creationId xmlns:a16="http://schemas.microsoft.com/office/drawing/2014/main" id="{20C22F69-958A-AB40-ADE1-5CDA4F692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630613"/>
            <a:ext cx="4105275" cy="282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Ins="0" bIns="0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銀行が破たんしたらお金が返ってこない可能性がある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すぐにお金を引き出せない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651" name="正方形/長方形 28">
            <a:extLst>
              <a:ext uri="{FF2B5EF4-FFF2-40B4-BE49-F238E27FC236}">
                <a16:creationId xmlns:a16="http://schemas.microsoft.com/office/drawing/2014/main" id="{196F8605-549F-3377-94EE-37F9E480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627438"/>
            <a:ext cx="4105275" cy="2820987"/>
          </a:xfrm>
          <a:prstGeom prst="rect">
            <a:avLst/>
          </a:prstGeom>
          <a:solidFill>
            <a:srgbClr val="FFDF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80000" rIns="0" bIns="0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利子がある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泥棒や災害から財産を守れる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ja-JP" altLang="en-US" b="1">
                <a:latin typeface="メイリオ" panose="020B0604030504040204" pitchFamily="34" charset="-128"/>
                <a:ea typeface="メイリオ" panose="020B0604030504040204" pitchFamily="34" charset="-128"/>
              </a:rPr>
              <a:t>公共料金などの支払いが自動的にできる</a:t>
            </a:r>
            <a:endParaRPr lang="en-US" altLang="ja-JP" b="1"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63235BB-1930-BEC7-95B0-984E66BDAF58}"/>
              </a:ext>
            </a:extLst>
          </p:cNvPr>
          <p:cNvSpPr/>
          <p:nvPr/>
        </p:nvSpPr>
        <p:spPr bwMode="auto">
          <a:xfrm>
            <a:off x="4673600" y="3101975"/>
            <a:ext cx="4105275" cy="5254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デメリット（悪い点）</a:t>
            </a:r>
          </a:p>
        </p:txBody>
      </p:sp>
      <p:sp>
        <p:nvSpPr>
          <p:cNvPr id="27653" name="正方形/長方形 19">
            <a:extLst>
              <a:ext uri="{FF2B5EF4-FFF2-40B4-BE49-F238E27FC236}">
                <a16:creationId xmlns:a16="http://schemas.microsoft.com/office/drawing/2014/main" id="{22A9F57E-9B16-B01A-38CF-8659F268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105150"/>
            <a:ext cx="4105275" cy="5254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メリット（良い点）</a:t>
            </a:r>
          </a:p>
        </p:txBody>
      </p:sp>
      <p:pic>
        <p:nvPicPr>
          <p:cNvPr id="27654" name="図 5">
            <a:extLst>
              <a:ext uri="{FF2B5EF4-FFF2-40B4-BE49-F238E27FC236}">
                <a16:creationId xmlns:a16="http://schemas.microsoft.com/office/drawing/2014/main" id="{450082DB-1069-1307-B045-D88D24BA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103313"/>
            <a:ext cx="11477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右矢印 23">
            <a:extLst>
              <a:ext uri="{FF2B5EF4-FFF2-40B4-BE49-F238E27FC236}">
                <a16:creationId xmlns:a16="http://schemas.microsoft.com/office/drawing/2014/main" id="{3F439830-BEE5-46B3-34E0-76CCDCF583C2}"/>
              </a:ext>
            </a:extLst>
          </p:cNvPr>
          <p:cNvSpPr/>
          <p:nvPr/>
        </p:nvSpPr>
        <p:spPr>
          <a:xfrm>
            <a:off x="3652838" y="1571625"/>
            <a:ext cx="2044700" cy="904875"/>
          </a:xfrm>
          <a:prstGeom prst="rightArrow">
            <a:avLst>
              <a:gd name="adj1" fmla="val 43612"/>
              <a:gd name="adj2" fmla="val 319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DD8C8750-0D4F-488B-0B58-1D8FA328EE89}"/>
              </a:ext>
            </a:extLst>
          </p:cNvPr>
          <p:cNvSpPr/>
          <p:nvPr/>
        </p:nvSpPr>
        <p:spPr>
          <a:xfrm>
            <a:off x="3949700" y="1722438"/>
            <a:ext cx="1228725" cy="565150"/>
          </a:xfrm>
          <a:prstGeom prst="roundRect">
            <a:avLst>
              <a:gd name="adj" fmla="val 30199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 金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A87CE0BE-E5ED-BF83-7CAE-1EBB08ED5B23}"/>
              </a:ext>
            </a:extLst>
          </p:cNvPr>
          <p:cNvSpPr/>
          <p:nvPr/>
        </p:nvSpPr>
        <p:spPr>
          <a:xfrm>
            <a:off x="1847850" y="2598738"/>
            <a:ext cx="1714500" cy="32861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7CA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DF59AD44-97D0-653F-0980-6DFB84FB8D91}"/>
              </a:ext>
            </a:extLst>
          </p:cNvPr>
          <p:cNvSpPr/>
          <p:nvPr/>
        </p:nvSpPr>
        <p:spPr>
          <a:xfrm>
            <a:off x="5524500" y="2587625"/>
            <a:ext cx="1714500" cy="330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　行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CF42A1E-425D-4AE7-0E61-7DE6F1D793C4}"/>
              </a:ext>
            </a:extLst>
          </p:cNvPr>
          <p:cNvSpPr/>
          <p:nvPr/>
        </p:nvSpPr>
        <p:spPr>
          <a:xfrm>
            <a:off x="182563" y="122238"/>
            <a:ext cx="88074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預金のメリット・デメリット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0CF069-C906-818B-CAD4-C9F01A45205C}"/>
              </a:ext>
            </a:extLst>
          </p:cNvPr>
          <p:cNvGrpSpPr>
            <a:grpSpLocks/>
          </p:cNvGrpSpPr>
          <p:nvPr/>
        </p:nvGrpSpPr>
        <p:grpSpPr bwMode="auto">
          <a:xfrm>
            <a:off x="436563" y="3648075"/>
            <a:ext cx="4105275" cy="2820988"/>
            <a:chOff x="765109" y="3163573"/>
            <a:chExt cx="4105275" cy="2822010"/>
          </a:xfrm>
        </p:grpSpPr>
        <p:sp>
          <p:nvSpPr>
            <p:cNvPr id="27665" name="正方形/長方形 30">
              <a:extLst>
                <a:ext uri="{FF2B5EF4-FFF2-40B4-BE49-F238E27FC236}">
                  <a16:creationId xmlns:a16="http://schemas.microsoft.com/office/drawing/2014/main" id="{B66165EA-0C55-0C1D-2287-70A7606AC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27666" name="メモ 29">
              <a:extLst>
                <a:ext uri="{FF2B5EF4-FFF2-40B4-BE49-F238E27FC236}">
                  <a16:creationId xmlns:a16="http://schemas.microsoft.com/office/drawing/2014/main" id="{12DB3D37-4B34-AF79-E91A-E57FD77EF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foldedCorner">
              <a:avLst>
                <a:gd name="adj" fmla="val 21782"/>
              </a:avLst>
            </a:prstGeom>
            <a:solidFill>
              <a:srgbClr val="FF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85C8492-5E96-D1CB-A8EF-A31475B19D7D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3703638"/>
            <a:ext cx="4105275" cy="2819400"/>
            <a:chOff x="765109" y="3163573"/>
            <a:chExt cx="4105275" cy="2822010"/>
          </a:xfrm>
        </p:grpSpPr>
        <p:sp>
          <p:nvSpPr>
            <p:cNvPr id="27663" name="正方形/長方形 33">
              <a:extLst>
                <a:ext uri="{FF2B5EF4-FFF2-40B4-BE49-F238E27FC236}">
                  <a16:creationId xmlns:a16="http://schemas.microsoft.com/office/drawing/2014/main" id="{580F2573-4640-0927-FCDE-B854E5FDB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9" y="3163573"/>
              <a:ext cx="4105275" cy="282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0" tIns="180000" rIns="0" bIns="0"/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ja-JP" b="1">
                <a:latin typeface="メイリオ" panose="020B0604030504040204" pitchFamily="34" charset="-128"/>
                <a:ea typeface="メイリオ" panose="020B0604030504040204" pitchFamily="34" charset="-128"/>
              </a:endParaRPr>
            </a:p>
          </p:txBody>
        </p:sp>
        <p:sp>
          <p:nvSpPr>
            <p:cNvPr id="35" name="メモ 34">
              <a:extLst>
                <a:ext uri="{FF2B5EF4-FFF2-40B4-BE49-F238E27FC236}">
                  <a16:creationId xmlns:a16="http://schemas.microsoft.com/office/drawing/2014/main" id="{2D1461BA-6706-BB19-45D8-522CB52171E4}"/>
                </a:ext>
              </a:extLst>
            </p:cNvPr>
            <p:cNvSpPr/>
            <p:nvPr/>
          </p:nvSpPr>
          <p:spPr bwMode="auto">
            <a:xfrm>
              <a:off x="765109" y="3163573"/>
              <a:ext cx="4105275" cy="2822010"/>
            </a:xfrm>
            <a:prstGeom prst="foldedCorner">
              <a:avLst>
                <a:gd name="adj" fmla="val 21783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0000" tIns="180000" rIns="0" bIns="0"/>
            <a:lstStyle/>
            <a:p>
              <a:pPr marL="457200" indent="-457200" fontAlgn="auto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endPara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7662" name="図 3">
            <a:extLst>
              <a:ext uri="{FF2B5EF4-FFF2-40B4-BE49-F238E27FC236}">
                <a16:creationId xmlns:a16="http://schemas.microsoft.com/office/drawing/2014/main" id="{FC00B8D3-723F-33DF-3156-7EA060682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103313"/>
            <a:ext cx="2136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DFC9"/>
        </a:solidFill>
        <a:ln>
          <a:noFill/>
        </a:ln>
        <a:extLs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lIns="180000" tIns="180000" rIns="0" bIns="0"/>
      <a:lstStyle>
        <a:defPPr fontAlgn="auto">
          <a:spcBef>
            <a:spcPts val="0"/>
          </a:spcBef>
          <a:spcAft>
            <a:spcPts val="0"/>
          </a:spcAft>
          <a:defRPr b="1" spc="-150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F6DCED77-3665-4464-9418-DA96D7EC7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F9B013-21A1-40F9-9BE7-ED3E42439234}"/>
</file>

<file path=customXml/itemProps3.xml><?xml version="1.0" encoding="utf-8"?>
<ds:datastoreItem xmlns:ds="http://schemas.openxmlformats.org/officeDocument/2006/customXml" ds:itemID="{D34CA46A-3E46-463A-84E6-B63F4C984DA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1289</Words>
  <Application>Microsoft Office PowerPoint</Application>
  <PresentationFormat>画面に合わせる (4:3)</PresentationFormat>
  <Paragraphs>270</Paragraphs>
  <Slides>24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Theme</vt:lpstr>
      <vt:lpstr>PowerPoint プレゼンテーション</vt:lpstr>
      <vt:lpstr>PowerPoint プレゼンテーション</vt:lpstr>
      <vt:lpstr>銀行の「預金」と「貸出」 によって生み出される お金の流れが社会に どのような影響を与えるか について考える</vt:lpstr>
      <vt:lpstr>PowerPoint プレゼンテーション</vt:lpstr>
      <vt:lpstr>PowerPoint プレゼンテーション</vt:lpstr>
      <vt:lpstr>PowerPoint プレゼンテーション</vt:lpstr>
      <vt:lpstr>「預金」と「貸出」によって生み出されるお金の流れは、社会にどのような影響を 与えるのだろう？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「預金」と「貸出」を通じて 社会にお金が流れることで どのようなことが 実現できるのだろう？ </vt:lpstr>
      <vt:lpstr>PowerPoint プレゼンテーション</vt:lpstr>
      <vt:lpstr>PowerPoint プレゼンテーション</vt:lpstr>
      <vt:lpstr>PowerPoint プレゼンテーション</vt:lpstr>
      <vt:lpstr>資金仲介によって 社会全体にどのような メリットがあるだろう？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あなたと銀行のかかわり　進行スライド</dc:title>
  <dc:creator/>
  <cp:lastModifiedBy/>
  <cp:revision>2</cp:revision>
  <dcterms:created xsi:type="dcterms:W3CDTF">2016-06-14T02:31:19Z</dcterms:created>
  <dcterms:modified xsi:type="dcterms:W3CDTF">2024-08-08T09:01:45Z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</Properties>
</file>